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2"/>
  </p:notesMasterIdLst>
  <p:sldIdLst>
    <p:sldId id="1119" r:id="rId2"/>
    <p:sldId id="1496" r:id="rId3"/>
    <p:sldId id="1497" r:id="rId4"/>
    <p:sldId id="1498" r:id="rId5"/>
    <p:sldId id="1499" r:id="rId6"/>
    <p:sldId id="1500" r:id="rId7"/>
    <p:sldId id="1502" r:id="rId8"/>
    <p:sldId id="1503" r:id="rId9"/>
    <p:sldId id="1504" r:id="rId10"/>
    <p:sldId id="1505" r:id="rId11"/>
    <p:sldId id="1506" r:id="rId12"/>
    <p:sldId id="1507" r:id="rId13"/>
    <p:sldId id="1508" r:id="rId14"/>
    <p:sldId id="1509" r:id="rId15"/>
    <p:sldId id="1514" r:id="rId16"/>
    <p:sldId id="1557" r:id="rId17"/>
    <p:sldId id="1558" r:id="rId18"/>
    <p:sldId id="1559" r:id="rId19"/>
    <p:sldId id="1560" r:id="rId20"/>
    <p:sldId id="1561" r:id="rId21"/>
    <p:sldId id="1562" r:id="rId22"/>
    <p:sldId id="1563" r:id="rId23"/>
    <p:sldId id="1564" r:id="rId24"/>
    <p:sldId id="1565" r:id="rId25"/>
    <p:sldId id="1522" r:id="rId26"/>
    <p:sldId id="1592" r:id="rId27"/>
    <p:sldId id="1593" r:id="rId28"/>
    <p:sldId id="1546" r:id="rId29"/>
    <p:sldId id="1599" r:id="rId30"/>
    <p:sldId id="1566" r:id="rId31"/>
    <p:sldId id="1600" r:id="rId32"/>
    <p:sldId id="1598" r:id="rId33"/>
    <p:sldId id="1569" r:id="rId34"/>
    <p:sldId id="1570" r:id="rId35"/>
    <p:sldId id="1602" r:id="rId36"/>
    <p:sldId id="1604" r:id="rId37"/>
    <p:sldId id="1601" r:id="rId38"/>
    <p:sldId id="1605" r:id="rId39"/>
    <p:sldId id="1606" r:id="rId40"/>
    <p:sldId id="1607" r:id="rId41"/>
    <p:sldId id="1597" r:id="rId42"/>
    <p:sldId id="1620" r:id="rId43"/>
    <p:sldId id="1576" r:id="rId44"/>
    <p:sldId id="1608" r:id="rId45"/>
    <p:sldId id="1609" r:id="rId46"/>
    <p:sldId id="1610" r:id="rId47"/>
    <p:sldId id="1611" r:id="rId48"/>
    <p:sldId id="1579" r:id="rId49"/>
    <p:sldId id="1612" r:id="rId50"/>
    <p:sldId id="1580" r:id="rId51"/>
    <p:sldId id="1596" r:id="rId52"/>
    <p:sldId id="1621" r:id="rId53"/>
    <p:sldId id="1622" r:id="rId54"/>
    <p:sldId id="1623" r:id="rId55"/>
    <p:sldId id="1583" r:id="rId56"/>
    <p:sldId id="1584" r:id="rId57"/>
    <p:sldId id="1591" r:id="rId58"/>
    <p:sldId id="1594" r:id="rId59"/>
    <p:sldId id="1613" r:id="rId60"/>
    <p:sldId id="1614" r:id="rId61"/>
    <p:sldId id="1615" r:id="rId62"/>
    <p:sldId id="1635" r:id="rId63"/>
    <p:sldId id="1616" r:id="rId64"/>
    <p:sldId id="1617" r:id="rId65"/>
    <p:sldId id="1618" r:id="rId66"/>
    <p:sldId id="1619" r:id="rId67"/>
    <p:sldId id="1634" r:id="rId68"/>
    <p:sldId id="1532" r:id="rId69"/>
    <p:sldId id="1533" r:id="rId70"/>
    <p:sldId id="1624" r:id="rId71"/>
    <p:sldId id="1625" r:id="rId72"/>
    <p:sldId id="1626" r:id="rId73"/>
    <p:sldId id="1627" r:id="rId74"/>
    <p:sldId id="1628" r:id="rId75"/>
    <p:sldId id="1629" r:id="rId76"/>
    <p:sldId id="1630" r:id="rId77"/>
    <p:sldId id="1631" r:id="rId78"/>
    <p:sldId id="1632" r:id="rId79"/>
    <p:sldId id="1633" r:id="rId80"/>
    <p:sldId id="301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CEFE"/>
    <a:srgbClr val="2CB22F"/>
    <a:srgbClr val="FFCC99"/>
    <a:srgbClr val="E0C1FF"/>
    <a:srgbClr val="AEFCFC"/>
    <a:srgbClr val="CC99FF"/>
    <a:srgbClr val="00589A"/>
    <a:srgbClr val="D0B9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917" autoAdjust="0"/>
  </p:normalViewPr>
  <p:slideViewPr>
    <p:cSldViewPr snapToGrid="0">
      <p:cViewPr varScale="1">
        <p:scale>
          <a:sx n="66" d="100"/>
          <a:sy n="66" d="100"/>
        </p:scale>
        <p:origin x="48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9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ndra Mouli Kotta kota" userId="5fe5cc5c0dc36bb4" providerId="LiveId" clId="{FBBFCDCC-E222-47BB-B53E-A36211211E46}"/>
    <pc:docChg chg="undo custSel addSld delSld modSld modMainMaster">
      <pc:chgData name="Chandra Mouli Kotta kota" userId="5fe5cc5c0dc36bb4" providerId="LiveId" clId="{FBBFCDCC-E222-47BB-B53E-A36211211E46}" dt="2025-06-09T07:16:43.868" v="150" actId="1076"/>
      <pc:docMkLst>
        <pc:docMk/>
      </pc:docMkLst>
      <pc:sldChg chg="delSp mod">
        <pc:chgData name="Chandra Mouli Kotta kota" userId="5fe5cc5c0dc36bb4" providerId="LiveId" clId="{FBBFCDCC-E222-47BB-B53E-A36211211E46}" dt="2025-06-09T07:06:28.861" v="4" actId="478"/>
        <pc:sldMkLst>
          <pc:docMk/>
          <pc:sldMk cId="3656772840" sldId="301"/>
        </pc:sldMkLst>
      </pc:sldChg>
      <pc:sldChg chg="modSp add mod">
        <pc:chgData name="Chandra Mouli Kotta kota" userId="5fe5cc5c0dc36bb4" providerId="LiveId" clId="{FBBFCDCC-E222-47BB-B53E-A36211211E46}" dt="2025-06-09T07:16:43.868" v="150" actId="1076"/>
        <pc:sldMkLst>
          <pc:docMk/>
          <pc:sldMk cId="2694837450" sldId="699"/>
        </pc:sldMkLst>
        <pc:spChg chg="mod">
          <ac:chgData name="Chandra Mouli Kotta kota" userId="5fe5cc5c0dc36bb4" providerId="LiveId" clId="{FBBFCDCC-E222-47BB-B53E-A36211211E46}" dt="2025-06-09T07:16:15.986" v="148" actId="207"/>
          <ac:spMkLst>
            <pc:docMk/>
            <pc:sldMk cId="2694837450" sldId="699"/>
            <ac:spMk id="16" creationId="{00000000-0000-0000-0000-000000000000}"/>
          </ac:spMkLst>
        </pc:spChg>
        <pc:spChg chg="mod">
          <ac:chgData name="Chandra Mouli Kotta kota" userId="5fe5cc5c0dc36bb4" providerId="LiveId" clId="{FBBFCDCC-E222-47BB-B53E-A36211211E46}" dt="2025-06-09T07:15:46.025" v="144" actId="207"/>
          <ac:spMkLst>
            <pc:docMk/>
            <pc:sldMk cId="2694837450" sldId="699"/>
            <ac:spMk id="4104" creationId="{00000000-0000-0000-0000-000000000000}"/>
          </ac:spMkLst>
        </pc:spChg>
        <pc:spChg chg="mod">
          <ac:chgData name="Chandra Mouli Kotta kota" userId="5fe5cc5c0dc36bb4" providerId="LiveId" clId="{FBBFCDCC-E222-47BB-B53E-A36211211E46}" dt="2025-06-09T07:16:01.759" v="147" actId="207"/>
          <ac:spMkLst>
            <pc:docMk/>
            <pc:sldMk cId="2694837450" sldId="699"/>
            <ac:spMk id="4107" creationId="{00000000-0000-0000-0000-000000000000}"/>
          </ac:spMkLst>
        </pc:spChg>
        <pc:spChg chg="mod">
          <ac:chgData name="Chandra Mouli Kotta kota" userId="5fe5cc5c0dc36bb4" providerId="LiveId" clId="{FBBFCDCC-E222-47BB-B53E-A36211211E46}" dt="2025-06-09T07:14:45.024" v="138" actId="1076"/>
          <ac:spMkLst>
            <pc:docMk/>
            <pc:sldMk cId="2694837450" sldId="699"/>
            <ac:spMk id="4108" creationId="{00000000-0000-0000-0000-000000000000}"/>
          </ac:spMkLst>
        </pc:spChg>
        <pc:spChg chg="mod">
          <ac:chgData name="Chandra Mouli Kotta kota" userId="5fe5cc5c0dc36bb4" providerId="LiveId" clId="{FBBFCDCC-E222-47BB-B53E-A36211211E46}" dt="2025-06-09T07:16:43.868" v="150" actId="1076"/>
          <ac:spMkLst>
            <pc:docMk/>
            <pc:sldMk cId="2694837450" sldId="699"/>
            <ac:spMk id="4109" creationId="{00000000-0000-0000-0000-000000000000}"/>
          </ac:spMkLst>
        </pc:spChg>
      </pc:sldChg>
      <pc:sldChg chg="addSp delSp modSp mod">
        <pc:chgData name="Chandra Mouli Kotta kota" userId="5fe5cc5c0dc36bb4" providerId="LiveId" clId="{FBBFCDCC-E222-47BB-B53E-A36211211E46}" dt="2025-06-09T07:09:17" v="77" actId="1076"/>
        <pc:sldMkLst>
          <pc:docMk/>
          <pc:sldMk cId="3071345316" sldId="1119"/>
        </pc:sldMkLst>
        <pc:spChg chg="add del mod">
          <ac:chgData name="Chandra Mouli Kotta kota" userId="5fe5cc5c0dc36bb4" providerId="LiveId" clId="{FBBFCDCC-E222-47BB-B53E-A36211211E46}" dt="2025-06-09T07:09:17" v="77" actId="1076"/>
          <ac:spMkLst>
            <pc:docMk/>
            <pc:sldMk cId="3071345316" sldId="1119"/>
            <ac:spMk id="2" creationId="{566CF642-B155-3EAA-0E23-97793C0E3936}"/>
          </ac:spMkLst>
        </pc:spChg>
      </pc:sldChg>
      <pc:sldChg chg="addSp delSp modSp mod">
        <pc:chgData name="Chandra Mouli Kotta kota" userId="5fe5cc5c0dc36bb4" providerId="LiveId" clId="{FBBFCDCC-E222-47BB-B53E-A36211211E46}" dt="2025-06-09T07:10:31.264" v="94" actId="20577"/>
        <pc:sldMkLst>
          <pc:docMk/>
          <pc:sldMk cId="2708497484" sldId="1496"/>
        </pc:sldMkLst>
        <pc:spChg chg="add mod">
          <ac:chgData name="Chandra Mouli Kotta kota" userId="5fe5cc5c0dc36bb4" providerId="LiveId" clId="{FBBFCDCC-E222-47BB-B53E-A36211211E46}" dt="2025-06-09T07:10:31.264" v="94" actId="20577"/>
          <ac:spMkLst>
            <pc:docMk/>
            <pc:sldMk cId="2708497484" sldId="1496"/>
            <ac:spMk id="5" creationId="{7803B91D-5C02-48C0-DF6E-84767A9F9558}"/>
          </ac:spMkLst>
        </pc:spChg>
      </pc:sldChg>
      <pc:sldChg chg="del">
        <pc:chgData name="Chandra Mouli Kotta kota" userId="5fe5cc5c0dc36bb4" providerId="LiveId" clId="{FBBFCDCC-E222-47BB-B53E-A36211211E46}" dt="2025-06-09T07:06:09.840" v="0" actId="47"/>
        <pc:sldMkLst>
          <pc:docMk/>
          <pc:sldMk cId="4148693392" sldId="1497"/>
        </pc:sldMkLst>
      </pc:sldChg>
      <pc:sldChg chg="del">
        <pc:chgData name="Chandra Mouli Kotta kota" userId="5fe5cc5c0dc36bb4" providerId="LiveId" clId="{FBBFCDCC-E222-47BB-B53E-A36211211E46}" dt="2025-06-09T07:06:09.840" v="0" actId="47"/>
        <pc:sldMkLst>
          <pc:docMk/>
          <pc:sldMk cId="3523114206" sldId="1504"/>
        </pc:sldMkLst>
      </pc:sldChg>
      <pc:sldChg chg="del">
        <pc:chgData name="Chandra Mouli Kotta kota" userId="5fe5cc5c0dc36bb4" providerId="LiveId" clId="{FBBFCDCC-E222-47BB-B53E-A36211211E46}" dt="2025-06-09T07:06:09.840" v="0" actId="47"/>
        <pc:sldMkLst>
          <pc:docMk/>
          <pc:sldMk cId="1052189437" sldId="1722"/>
        </pc:sldMkLst>
      </pc:sldChg>
      <pc:sldChg chg="del">
        <pc:chgData name="Chandra Mouli Kotta kota" userId="5fe5cc5c0dc36bb4" providerId="LiveId" clId="{FBBFCDCC-E222-47BB-B53E-A36211211E46}" dt="2025-06-09T07:06:09.840" v="0" actId="47"/>
        <pc:sldMkLst>
          <pc:docMk/>
          <pc:sldMk cId="1971513023" sldId="1723"/>
        </pc:sldMkLst>
      </pc:sldChg>
      <pc:sldChg chg="del">
        <pc:chgData name="Chandra Mouli Kotta kota" userId="5fe5cc5c0dc36bb4" providerId="LiveId" clId="{FBBFCDCC-E222-47BB-B53E-A36211211E46}" dt="2025-06-09T07:06:09.840" v="0" actId="47"/>
        <pc:sldMkLst>
          <pc:docMk/>
          <pc:sldMk cId="3993323865" sldId="1724"/>
        </pc:sldMkLst>
      </pc:sldChg>
      <pc:sldMasterChg chg="delSp mod setBg modSldLayout">
        <pc:chgData name="Chandra Mouli Kotta kota" userId="5fe5cc5c0dc36bb4" providerId="LiveId" clId="{FBBFCDCC-E222-47BB-B53E-A36211211E46}" dt="2025-06-09T07:10:44.416" v="96" actId="478"/>
        <pc:sldMasterMkLst>
          <pc:docMk/>
          <pc:sldMasterMk cId="109456712" sldId="2147483660"/>
        </pc:sldMasterMkLst>
        <pc:sldLayoutChg chg="addSp delSp modSp mod">
          <pc:chgData name="Chandra Mouli Kotta kota" userId="5fe5cc5c0dc36bb4" providerId="LiveId" clId="{FBBFCDCC-E222-47BB-B53E-A36211211E46}" dt="2025-06-09T07:08:43.170" v="36" actId="14100"/>
          <pc:sldLayoutMkLst>
            <pc:docMk/>
            <pc:sldMasterMk cId="109456712" sldId="2147483660"/>
            <pc:sldLayoutMk cId="3918365627" sldId="2147483661"/>
          </pc:sldLayoutMkLst>
          <pc:spChg chg="add mod">
            <ac:chgData name="Chandra Mouli Kotta kota" userId="5fe5cc5c0dc36bb4" providerId="LiveId" clId="{FBBFCDCC-E222-47BB-B53E-A36211211E46}" dt="2025-06-09T07:08:14.842" v="28" actId="1076"/>
            <ac:spMkLst>
              <pc:docMk/>
              <pc:sldMasterMk cId="109456712" sldId="2147483660"/>
              <pc:sldLayoutMk cId="3918365627" sldId="2147483661"/>
              <ac:spMk id="10" creationId="{41D13BBF-8BF9-58E8-2D48-8C25E8436E1D}"/>
            </ac:spMkLst>
          </pc:spChg>
          <pc:spChg chg="add mod">
            <ac:chgData name="Chandra Mouli Kotta kota" userId="5fe5cc5c0dc36bb4" providerId="LiveId" clId="{FBBFCDCC-E222-47BB-B53E-A36211211E46}" dt="2025-06-09T07:08:43.170" v="36" actId="14100"/>
            <ac:spMkLst>
              <pc:docMk/>
              <pc:sldMasterMk cId="109456712" sldId="2147483660"/>
              <pc:sldLayoutMk cId="3918365627" sldId="2147483661"/>
              <ac:spMk id="12" creationId="{E6481E89-02DE-7518-CF7A-DC982067B7A2}"/>
            </ac:spMkLst>
          </pc:spChg>
          <pc:picChg chg="add mod">
            <ac:chgData name="Chandra Mouli Kotta kota" userId="5fe5cc5c0dc36bb4" providerId="LiveId" clId="{FBBFCDCC-E222-47BB-B53E-A36211211E46}" dt="2025-06-09T07:08:18.565" v="30" actId="14100"/>
            <ac:picMkLst>
              <pc:docMk/>
              <pc:sldMasterMk cId="109456712" sldId="2147483660"/>
              <pc:sldLayoutMk cId="3918365627" sldId="2147483661"/>
              <ac:picMk id="3" creationId="{03AD558F-750C-7F7A-EF36-7477B28E6647}"/>
            </ac:picMkLst>
          </pc:picChg>
        </pc:sldLayoutChg>
        <pc:sldLayoutChg chg="delSp mod">
          <pc:chgData name="Chandra Mouli Kotta kota" userId="5fe5cc5c0dc36bb4" providerId="LiveId" clId="{FBBFCDCC-E222-47BB-B53E-A36211211E46}" dt="2025-06-09T07:07:25.672" v="14" actId="478"/>
          <pc:sldLayoutMkLst>
            <pc:docMk/>
            <pc:sldMasterMk cId="109456712" sldId="2147483660"/>
            <pc:sldLayoutMk cId="3313620054" sldId="2147483662"/>
          </pc:sldLayoutMkLst>
        </pc:sldLayoutChg>
        <pc:sldLayoutChg chg="delSp mod">
          <pc:chgData name="Chandra Mouli Kotta kota" userId="5fe5cc5c0dc36bb4" providerId="LiveId" clId="{FBBFCDCC-E222-47BB-B53E-A36211211E46}" dt="2025-06-09T07:07:29.465" v="15" actId="478"/>
          <pc:sldLayoutMkLst>
            <pc:docMk/>
            <pc:sldMasterMk cId="109456712" sldId="2147483660"/>
            <pc:sldLayoutMk cId="3499187656" sldId="2147483663"/>
          </pc:sldLayoutMkLst>
        </pc:sldLayoutChg>
        <pc:sldLayoutChg chg="delSp mod">
          <pc:chgData name="Chandra Mouli Kotta kota" userId="5fe5cc5c0dc36bb4" providerId="LiveId" clId="{FBBFCDCC-E222-47BB-B53E-A36211211E46}" dt="2025-06-09T07:07:31.437" v="16" actId="478"/>
          <pc:sldLayoutMkLst>
            <pc:docMk/>
            <pc:sldMasterMk cId="109456712" sldId="2147483660"/>
            <pc:sldLayoutMk cId="3228013749" sldId="2147483664"/>
          </pc:sldLayoutMkLst>
        </pc:sldLayoutChg>
        <pc:sldLayoutChg chg="delSp mod">
          <pc:chgData name="Chandra Mouli Kotta kota" userId="5fe5cc5c0dc36bb4" providerId="LiveId" clId="{FBBFCDCC-E222-47BB-B53E-A36211211E46}" dt="2025-06-09T07:07:33.128" v="17" actId="478"/>
          <pc:sldLayoutMkLst>
            <pc:docMk/>
            <pc:sldMasterMk cId="109456712" sldId="2147483660"/>
            <pc:sldLayoutMk cId="2061382611" sldId="2147483665"/>
          </pc:sldLayoutMkLst>
        </pc:sldLayoutChg>
        <pc:sldLayoutChg chg="delSp mod">
          <pc:chgData name="Chandra Mouli Kotta kota" userId="5fe5cc5c0dc36bb4" providerId="LiveId" clId="{FBBFCDCC-E222-47BB-B53E-A36211211E46}" dt="2025-06-09T07:10:39.905" v="95" actId="478"/>
          <pc:sldLayoutMkLst>
            <pc:docMk/>
            <pc:sldMasterMk cId="109456712" sldId="2147483660"/>
            <pc:sldLayoutMk cId="2932584646" sldId="2147483666"/>
          </pc:sldLayoutMkLst>
        </pc:sldLayoutChg>
        <pc:sldLayoutChg chg="delSp mod">
          <pc:chgData name="Chandra Mouli Kotta kota" userId="5fe5cc5c0dc36bb4" providerId="LiveId" clId="{FBBFCDCC-E222-47BB-B53E-A36211211E46}" dt="2025-06-09T07:07:36.269" v="18" actId="478"/>
          <pc:sldLayoutMkLst>
            <pc:docMk/>
            <pc:sldMasterMk cId="109456712" sldId="2147483660"/>
            <pc:sldLayoutMk cId="3416484042" sldId="2147483667"/>
          </pc:sldLayoutMkLst>
        </pc:sldLayoutChg>
        <pc:sldLayoutChg chg="delSp mod">
          <pc:chgData name="Chandra Mouli Kotta kota" userId="5fe5cc5c0dc36bb4" providerId="LiveId" clId="{FBBFCDCC-E222-47BB-B53E-A36211211E46}" dt="2025-06-09T07:07:38.370" v="19" actId="478"/>
          <pc:sldLayoutMkLst>
            <pc:docMk/>
            <pc:sldMasterMk cId="109456712" sldId="2147483660"/>
            <pc:sldLayoutMk cId="1265085532" sldId="2147483668"/>
          </pc:sldLayoutMkLst>
        </pc:sldLayoutChg>
        <pc:sldLayoutChg chg="delSp mod">
          <pc:chgData name="Chandra Mouli Kotta kota" userId="5fe5cc5c0dc36bb4" providerId="LiveId" clId="{FBBFCDCC-E222-47BB-B53E-A36211211E46}" dt="2025-06-09T07:07:41.069" v="20" actId="478"/>
          <pc:sldLayoutMkLst>
            <pc:docMk/>
            <pc:sldMasterMk cId="109456712" sldId="2147483660"/>
            <pc:sldLayoutMk cId="836081883" sldId="2147483669"/>
          </pc:sldLayoutMkLst>
        </pc:sldLayoutChg>
        <pc:sldLayoutChg chg="delSp mod">
          <pc:chgData name="Chandra Mouli Kotta kota" userId="5fe5cc5c0dc36bb4" providerId="LiveId" clId="{FBBFCDCC-E222-47BB-B53E-A36211211E46}" dt="2025-06-09T07:07:42.956" v="21" actId="478"/>
          <pc:sldLayoutMkLst>
            <pc:docMk/>
            <pc:sldMasterMk cId="109456712" sldId="2147483660"/>
            <pc:sldLayoutMk cId="1560623489" sldId="2147483670"/>
          </pc:sldLayoutMkLst>
        </pc:sldLayoutChg>
        <pc:sldLayoutChg chg="delSp mod">
          <pc:chgData name="Chandra Mouli Kotta kota" userId="5fe5cc5c0dc36bb4" providerId="LiveId" clId="{FBBFCDCC-E222-47BB-B53E-A36211211E46}" dt="2025-06-09T07:10:44.416" v="96" actId="478"/>
          <pc:sldLayoutMkLst>
            <pc:docMk/>
            <pc:sldMasterMk cId="109456712" sldId="2147483660"/>
            <pc:sldLayoutMk cId="871137606" sldId="2147483671"/>
          </pc:sldLayoutMkLst>
        </pc:sldLayoutChg>
        <pc:sldLayoutChg chg="delSp mod">
          <pc:chgData name="Chandra Mouli Kotta kota" userId="5fe5cc5c0dc36bb4" providerId="LiveId" clId="{FBBFCDCC-E222-47BB-B53E-A36211211E46}" dt="2025-06-09T07:08:25.590" v="32" actId="478"/>
          <pc:sldLayoutMkLst>
            <pc:docMk/>
            <pc:sldMasterMk cId="109456712" sldId="2147483660"/>
            <pc:sldLayoutMk cId="656193189" sldId="2147483672"/>
          </pc:sldLayoutMkLst>
        </pc:sldLayoutChg>
        <pc:sldLayoutChg chg="delSp mod">
          <pc:chgData name="Chandra Mouli Kotta kota" userId="5fe5cc5c0dc36bb4" providerId="LiveId" clId="{FBBFCDCC-E222-47BB-B53E-A36211211E46}" dt="2025-06-09T07:08:30.354" v="33" actId="478"/>
          <pc:sldLayoutMkLst>
            <pc:docMk/>
            <pc:sldMasterMk cId="109456712" sldId="2147483660"/>
            <pc:sldLayoutMk cId="830446849" sldId="2147483673"/>
          </pc:sldLayoutMkLst>
        </pc:sldLayoutChg>
      </pc:sldMasterChg>
    </pc:docChg>
  </pc:docChgLst>
  <pc:docChgLst>
    <pc:chgData name="Chandra Mouli Kotta kota" userId="5fe5cc5c0dc36bb4" providerId="LiveId" clId="{AF510240-E2B3-4173-97EA-0549470BF6C3}"/>
    <pc:docChg chg="modSld">
      <pc:chgData name="Chandra Mouli Kotta kota" userId="5fe5cc5c0dc36bb4" providerId="LiveId" clId="{AF510240-E2B3-4173-97EA-0549470BF6C3}" dt="2025-06-19T11:50:38.028" v="4" actId="20577"/>
      <pc:docMkLst>
        <pc:docMk/>
      </pc:docMkLst>
      <pc:sldChg chg="modSp mod">
        <pc:chgData name="Chandra Mouli Kotta kota" userId="5fe5cc5c0dc36bb4" providerId="LiveId" clId="{AF510240-E2B3-4173-97EA-0549470BF6C3}" dt="2025-06-19T11:50:38.028" v="4" actId="20577"/>
        <pc:sldMkLst>
          <pc:docMk/>
          <pc:sldMk cId="3071345316" sldId="1119"/>
        </pc:sldMkLst>
        <pc:spChg chg="mod">
          <ac:chgData name="Chandra Mouli Kotta kota" userId="5fe5cc5c0dc36bb4" providerId="LiveId" clId="{AF510240-E2B3-4173-97EA-0549470BF6C3}" dt="2025-06-19T11:50:38.028" v="4" actId="20577"/>
          <ac:spMkLst>
            <pc:docMk/>
            <pc:sldMk cId="3071345316" sldId="1119"/>
            <ac:spMk id="2" creationId="{566CF642-B155-3EAA-0E23-97793C0E393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5813B3-6425-4A6D-806E-021B84DD5758}" type="datetimeFigureOut">
              <a:rPr lang="en-IN" smtClean="0"/>
              <a:t>19-08-2025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93CE8-3B10-43B2-8860-AFD8154600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0557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0843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5542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letrix 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;p3">
            <a:extLst>
              <a:ext uri="{FF2B5EF4-FFF2-40B4-BE49-F238E27FC236}">
                <a16:creationId xmlns:a16="http://schemas.microsoft.com/office/drawing/2014/main" xmlns="" id="{2F306997-3B2B-2B65-053F-A3D89D2F2DA0}"/>
              </a:ext>
            </a:extLst>
          </p:cNvPr>
          <p:cNvSpPr/>
          <p:nvPr userDrawn="1"/>
        </p:nvSpPr>
        <p:spPr>
          <a:xfrm>
            <a:off x="-67" y="0"/>
            <a:ext cx="12192000" cy="63279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3AD558F-750C-7F7A-EF36-7477B28E66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636" b="4250"/>
          <a:stretch/>
        </p:blipFill>
        <p:spPr>
          <a:xfrm flipH="1">
            <a:off x="937527" y="1260005"/>
            <a:ext cx="5091797" cy="44863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1D13BBF-8BF9-58E8-2D48-8C25E8436E1D}"/>
              </a:ext>
            </a:extLst>
          </p:cNvPr>
          <p:cNvSpPr/>
          <p:nvPr userDrawn="1"/>
        </p:nvSpPr>
        <p:spPr>
          <a:xfrm>
            <a:off x="0" y="0"/>
            <a:ext cx="12195029" cy="524801"/>
          </a:xfrm>
          <a:prstGeom prst="rect">
            <a:avLst/>
          </a:prstGeom>
          <a:solidFill>
            <a:srgbClr val="348E9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12" name="Google Shape;37;p60">
            <a:extLst>
              <a:ext uri="{FF2B5EF4-FFF2-40B4-BE49-F238E27FC236}">
                <a16:creationId xmlns:a16="http://schemas.microsoft.com/office/drawing/2014/main" xmlns="" id="{E6481E89-02DE-7518-CF7A-DC982067B7A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279060" y="2107188"/>
            <a:ext cx="545574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8365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5;p7">
            <a:extLst>
              <a:ext uri="{FF2B5EF4-FFF2-40B4-BE49-F238E27FC236}">
                <a16:creationId xmlns:a16="http://schemas.microsoft.com/office/drawing/2014/main" xmlns="" id="{564256A3-4B60-B37C-3C15-AB3FE9B6DA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197" y="0"/>
            <a:ext cx="10675200" cy="11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tx1"/>
                </a:solidFill>
                <a:latin typeface="Raleway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4B24C27D-E9CF-52B2-895E-3ABEC7ADC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3907" y="6414447"/>
            <a:ext cx="731600" cy="355272"/>
          </a:xfrm>
          <a:prstGeom prst="rect">
            <a:avLst/>
          </a:prstGeom>
        </p:spPr>
        <p:txBody>
          <a:bodyPr/>
          <a:lstStyle>
            <a:lvl1pPr>
              <a:defRPr>
                <a:latin typeface="Raleway" pitchFamily="2" charset="0"/>
                <a:cs typeface="Calibri" panose="020F0502020204030204" pitchFamily="34" charset="0"/>
              </a:defRPr>
            </a:lvl1pPr>
          </a:lstStyle>
          <a:p>
            <a:fld id="{66B530E6-33B2-49CF-A736-7C25316E71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623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983060A7-945A-2E96-761C-7E7F8D3C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3907" y="6414447"/>
            <a:ext cx="731600" cy="355272"/>
          </a:xfrm>
          <a:prstGeom prst="rect">
            <a:avLst/>
          </a:prstGeom>
        </p:spPr>
        <p:txBody>
          <a:bodyPr/>
          <a:lstStyle>
            <a:lvl1pPr>
              <a:defRPr>
                <a:latin typeface="Raleway" pitchFamily="2" charset="0"/>
                <a:cs typeface="Calibri" panose="020F0502020204030204" pitchFamily="34" charset="0"/>
              </a:defRPr>
            </a:lvl1pPr>
          </a:lstStyle>
          <a:p>
            <a:fld id="{66B530E6-33B2-49CF-A736-7C25316E71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1376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0"/>
          <p:cNvSpPr txBox="1">
            <a:spLocks noGrp="1"/>
          </p:cNvSpPr>
          <p:nvPr>
            <p:ph type="subTitle" idx="1"/>
          </p:nvPr>
        </p:nvSpPr>
        <p:spPr>
          <a:xfrm>
            <a:off x="2840535" y="4195828"/>
            <a:ext cx="64940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8" name="Google Shape;38;p60"/>
          <p:cNvSpPr txBox="1">
            <a:spLocks noGrp="1"/>
          </p:cNvSpPr>
          <p:nvPr>
            <p:ph type="sldNum" idx="12"/>
          </p:nvPr>
        </p:nvSpPr>
        <p:spPr>
          <a:xfrm>
            <a:off x="11323907" y="6414447"/>
            <a:ext cx="731600" cy="355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46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415600" y="4289085"/>
            <a:ext cx="11428400" cy="12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Raleway" pitchFamily="2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 dirty="0"/>
          </a:p>
        </p:txBody>
      </p:sp>
      <p:sp>
        <p:nvSpPr>
          <p:cNvPr id="2" name="Google Shape;8;p1">
            <a:extLst>
              <a:ext uri="{FF2B5EF4-FFF2-40B4-BE49-F238E27FC236}">
                <a16:creationId xmlns:a16="http://schemas.microsoft.com/office/drawing/2014/main" xmlns="" id="{9DF37ADA-1D1E-F64E-723D-3F6E9A12009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23907" y="6414447"/>
            <a:ext cx="731600" cy="355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bg1"/>
                </a:solidFill>
                <a:latin typeface="Raleway" pitchFamily="2" charset="0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313620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body" idx="1"/>
          </p:nvPr>
        </p:nvSpPr>
        <p:spPr>
          <a:xfrm>
            <a:off x="1081404" y="5270123"/>
            <a:ext cx="79984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3200">
                <a:latin typeface="Raleway" pitchFamily="2" charset="0"/>
                <a:ea typeface="Raleway" pitchFamily="2" charset="0"/>
                <a:cs typeface="Raleway" pitchFamily="2" charset="0"/>
                <a:sym typeface="PT Sans Narrow"/>
              </a:defRPr>
            </a:lvl1pPr>
          </a:lstStyle>
          <a:p>
            <a:endParaRPr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D49176E-C771-72C8-F8E5-906AAEAB5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3907" y="6414447"/>
            <a:ext cx="731600" cy="355272"/>
          </a:xfrm>
          <a:prstGeom prst="rect">
            <a:avLst/>
          </a:prstGeom>
        </p:spPr>
        <p:txBody>
          <a:bodyPr/>
          <a:lstStyle>
            <a:lvl1pPr>
              <a:defRPr>
                <a:latin typeface="Raleway" pitchFamily="2" charset="0"/>
              </a:defRPr>
            </a:lvl1pPr>
          </a:lstStyle>
          <a:p>
            <a:fld id="{66B530E6-33B2-49CF-A736-7C25316E71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187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userDrawn="1">
  <p:cSld name="One column 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415600" y="1672836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33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5" name="Google Shape;45;p7">
            <a:extLst>
              <a:ext uri="{FF2B5EF4-FFF2-40B4-BE49-F238E27FC236}">
                <a16:creationId xmlns:a16="http://schemas.microsoft.com/office/drawing/2014/main" xmlns="" id="{482C3779-B2BB-CEE4-3E2C-334B9C6C7D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197" y="0"/>
            <a:ext cx="10675200" cy="11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tx1"/>
                </a:solidFill>
                <a:latin typeface="Raleway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E53AC460-69CA-8F48-E3C8-414742235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3907" y="6414447"/>
            <a:ext cx="731600" cy="355272"/>
          </a:xfrm>
          <a:prstGeom prst="rect">
            <a:avLst/>
          </a:prstGeom>
        </p:spPr>
        <p:txBody>
          <a:bodyPr/>
          <a:lstStyle>
            <a:lvl1pPr>
              <a:defRPr>
                <a:latin typeface="Raleway" pitchFamily="2" charset="0"/>
              </a:defRPr>
            </a:lvl1pPr>
          </a:lstStyle>
          <a:p>
            <a:fld id="{66B530E6-33B2-49CF-A736-7C25316E71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013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B9630DA-C8F6-4DCB-07B4-8474A714CA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2049463"/>
            <a:ext cx="6172200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33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D23ABE9-772D-629A-0846-B8D8655E4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oogle Shape;45;p7">
            <a:extLst>
              <a:ext uri="{FF2B5EF4-FFF2-40B4-BE49-F238E27FC236}">
                <a16:creationId xmlns:a16="http://schemas.microsoft.com/office/drawing/2014/main" xmlns="" id="{2DDA5E8B-7438-C891-2771-F57700CCD3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197" y="0"/>
            <a:ext cx="10675200" cy="11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tx1"/>
                </a:solidFill>
                <a:latin typeface="Raleway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BE10E01B-527E-6CF6-D575-6D430AD28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3907" y="6414447"/>
            <a:ext cx="731600" cy="355272"/>
          </a:xfrm>
          <a:prstGeom prst="rect">
            <a:avLst/>
          </a:prstGeom>
        </p:spPr>
        <p:txBody>
          <a:bodyPr/>
          <a:lstStyle>
            <a:lvl1pPr>
              <a:defRPr>
                <a:latin typeface="Raleway" pitchFamily="2" charset="0"/>
                <a:cs typeface="Calibri" panose="020F0502020204030204" pitchFamily="34" charset="0"/>
              </a:defRPr>
            </a:lvl1pPr>
          </a:lstStyle>
          <a:p>
            <a:fld id="{66B530E6-33B2-49CF-A736-7C25316E71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82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Title and Conte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>
            <a:off x="838200" y="2023409"/>
            <a:ext cx="10515600" cy="3955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1219170" lvl="1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 dirty="0"/>
          </a:p>
        </p:txBody>
      </p:sp>
      <p:sp>
        <p:nvSpPr>
          <p:cNvPr id="4" name="Google Shape;45;p7">
            <a:extLst>
              <a:ext uri="{FF2B5EF4-FFF2-40B4-BE49-F238E27FC236}">
                <a16:creationId xmlns:a16="http://schemas.microsoft.com/office/drawing/2014/main" xmlns="" id="{EB44CB0A-F4B1-A402-3759-2C3528AB8E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197" y="0"/>
            <a:ext cx="10675200" cy="11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tx1"/>
                </a:solidFill>
                <a:latin typeface="Raleway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876617F3-2402-6614-1A74-28C7B4C54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3907" y="6414447"/>
            <a:ext cx="731600" cy="355272"/>
          </a:xfrm>
          <a:prstGeom prst="rect">
            <a:avLst/>
          </a:prstGeom>
        </p:spPr>
        <p:txBody>
          <a:bodyPr/>
          <a:lstStyle>
            <a:lvl1pPr>
              <a:defRPr>
                <a:latin typeface="Raleway" pitchFamily="2" charset="0"/>
                <a:cs typeface="Calibri" panose="020F0502020204030204" pitchFamily="34" charset="0"/>
              </a:defRPr>
            </a:lvl1pPr>
          </a:lstStyle>
          <a:p>
            <a:fld id="{66B530E6-33B2-49CF-A736-7C25316E71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584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C6E896A-68C9-7523-8C07-666BD0EFB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600" y="2602499"/>
            <a:ext cx="11360800" cy="3153216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Raleway" pitchFamily="2" charset="0"/>
              </a:defRPr>
            </a:lvl2pPr>
            <a:lvl3pPr>
              <a:defRPr>
                <a:latin typeface="Raleway" pitchFamily="2" charset="0"/>
              </a:defRPr>
            </a:lvl3pPr>
            <a:lvl4pPr>
              <a:defRPr>
                <a:latin typeface="Raleway" pitchFamily="2" charset="0"/>
              </a:defRPr>
            </a:lvl4pPr>
            <a:lvl5pPr>
              <a:defRPr>
                <a:latin typeface="Raleway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" name="Google Shape;45;p7">
            <a:extLst>
              <a:ext uri="{FF2B5EF4-FFF2-40B4-BE49-F238E27FC236}">
                <a16:creationId xmlns:a16="http://schemas.microsoft.com/office/drawing/2014/main" xmlns="" id="{2B1567C0-4287-5016-773D-60FC694478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197" y="0"/>
            <a:ext cx="10675200" cy="113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933">
                <a:solidFill>
                  <a:schemeClr val="tx1"/>
                </a:solidFill>
                <a:latin typeface="Raleway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54CBDA10-C463-8A5E-0969-8CFE1D30C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3907" y="6414447"/>
            <a:ext cx="731600" cy="355272"/>
          </a:xfrm>
          <a:prstGeom prst="rect">
            <a:avLst/>
          </a:prstGeom>
        </p:spPr>
        <p:txBody>
          <a:bodyPr/>
          <a:lstStyle>
            <a:lvl1pPr>
              <a:defRPr>
                <a:latin typeface="Raleway" pitchFamily="2" charset="0"/>
                <a:cs typeface="Calibri" panose="020F0502020204030204" pitchFamily="34" charset="0"/>
              </a:defRPr>
            </a:lvl1pPr>
          </a:lstStyle>
          <a:p>
            <a:fld id="{66B530E6-33B2-49CF-A736-7C25316E71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484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 userDrawn="1">
  <p:cSld name="Title and two columns 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>
            <a:spLocks noGrp="1"/>
          </p:cNvSpPr>
          <p:nvPr>
            <p:ph type="subTitle" idx="1"/>
          </p:nvPr>
        </p:nvSpPr>
        <p:spPr>
          <a:xfrm>
            <a:off x="1802727" y="3860800"/>
            <a:ext cx="364628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 dirty="0"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2"/>
          </p:nvPr>
        </p:nvSpPr>
        <p:spPr>
          <a:xfrm>
            <a:off x="1802727" y="4362700"/>
            <a:ext cx="3646280" cy="12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67"/>
            </a:lvl9pPr>
          </a:lstStyle>
          <a:p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3"/>
          </p:nvPr>
        </p:nvSpPr>
        <p:spPr>
          <a:xfrm>
            <a:off x="6743027" y="3860800"/>
            <a:ext cx="364628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4"/>
          </p:nvPr>
        </p:nvSpPr>
        <p:spPr>
          <a:xfrm>
            <a:off x="6743027" y="4362700"/>
            <a:ext cx="3646280" cy="12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67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67"/>
            </a:lvl9pPr>
          </a:lstStyle>
          <a:p>
            <a:endParaRPr/>
          </a:p>
        </p:txBody>
      </p:sp>
      <p:sp>
        <p:nvSpPr>
          <p:cNvPr id="3" name="Google Shape;45;p7">
            <a:extLst>
              <a:ext uri="{FF2B5EF4-FFF2-40B4-BE49-F238E27FC236}">
                <a16:creationId xmlns:a16="http://schemas.microsoft.com/office/drawing/2014/main" xmlns="" id="{D0B48D13-027A-4AFE-4CD9-AAE135E2BA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3199" y="115200"/>
            <a:ext cx="10550999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tx1"/>
                </a:solidFill>
                <a:latin typeface="Raleway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9432BB4C-0FFD-F107-637F-62075DD56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3907" y="6414447"/>
            <a:ext cx="731600" cy="355272"/>
          </a:xfrm>
          <a:prstGeom prst="rect">
            <a:avLst/>
          </a:prstGeom>
        </p:spPr>
        <p:txBody>
          <a:bodyPr/>
          <a:lstStyle>
            <a:lvl1pPr>
              <a:defRPr>
                <a:latin typeface="Raleway" pitchFamily="2" charset="0"/>
                <a:cs typeface="Calibri" panose="020F0502020204030204" pitchFamily="34" charset="0"/>
              </a:defRPr>
            </a:lvl1pPr>
          </a:lstStyle>
          <a:p>
            <a:fld id="{66B530E6-33B2-49CF-A736-7C25316E71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085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title" hasCustomPrompt="1"/>
          </p:nvPr>
        </p:nvSpPr>
        <p:spPr>
          <a:xfrm>
            <a:off x="415600" y="2236481"/>
            <a:ext cx="11360800" cy="20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7333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7333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7333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7333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7333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7333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7333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7333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7333">
                <a:solidFill>
                  <a:schemeClr val="accent3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1"/>
          </p:nvPr>
        </p:nvSpPr>
        <p:spPr>
          <a:xfrm>
            <a:off x="415600" y="4490881"/>
            <a:ext cx="11360800" cy="14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FEF22A34-8630-7179-6BE7-3A5ED218F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3907" y="6414447"/>
            <a:ext cx="731600" cy="355272"/>
          </a:xfrm>
          <a:prstGeom prst="rect">
            <a:avLst/>
          </a:prstGeom>
        </p:spPr>
        <p:txBody>
          <a:bodyPr/>
          <a:lstStyle>
            <a:lvl1pPr>
              <a:defRPr>
                <a:latin typeface="Raleway" pitchFamily="2" charset="0"/>
                <a:cs typeface="Calibri" panose="020F0502020204030204" pitchFamily="34" charset="0"/>
              </a:defRPr>
            </a:lvl1pPr>
          </a:lstStyle>
          <a:p>
            <a:fld id="{66B530E6-33B2-49CF-A736-7C25316E71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081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03200" y="115200"/>
            <a:ext cx="113608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D2573FB6-F6A4-C682-F4CD-14CE8176A144}"/>
              </a:ext>
            </a:extLst>
          </p:cNvPr>
          <p:cNvSpPr/>
          <p:nvPr userDrawn="1"/>
        </p:nvSpPr>
        <p:spPr>
          <a:xfrm>
            <a:off x="0" y="6331389"/>
            <a:ext cx="12195029" cy="524801"/>
          </a:xfrm>
          <a:prstGeom prst="rect">
            <a:avLst/>
          </a:prstGeom>
          <a:solidFill>
            <a:srgbClr val="348E9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23907" y="6414447"/>
            <a:ext cx="731600" cy="355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bg1"/>
                </a:solidFill>
                <a:latin typeface="Raleway" pitchFamily="2" charset="0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333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945671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333" b="0" i="0" u="none" strike="noStrike" cap="none">
          <a:solidFill>
            <a:schemeClr val="tx1"/>
          </a:solidFill>
          <a:latin typeface="Raleway" pitchFamily="2" charset="0"/>
          <a:ea typeface="Raleway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Raleway" pitchFamily="2" charset="0"/>
          <a:ea typeface="Raleway" pitchFamily="2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66CF642-B155-3EAA-0E23-97793C0E3936}"/>
              </a:ext>
            </a:extLst>
          </p:cNvPr>
          <p:cNvSpPr txBox="1"/>
          <p:nvPr/>
        </p:nvSpPr>
        <p:spPr>
          <a:xfrm>
            <a:off x="6300218" y="1347837"/>
            <a:ext cx="5478917" cy="4216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buClr>
                <a:srgbClr val="000000"/>
              </a:buClr>
            </a:pPr>
            <a:endParaRPr lang="en-IN" sz="2667" b="1" kern="0" dirty="0" smtClean="0">
              <a:solidFill>
                <a:prstClr val="black">
                  <a:lumMod val="85000"/>
                  <a:lumOff val="15000"/>
                </a:prstClr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en-IN" sz="2000" b="1" kern="0" dirty="0" smtClean="0">
              <a:solidFill>
                <a:prstClr val="black">
                  <a:lumMod val="85000"/>
                  <a:lumOff val="15000"/>
                </a:prstClr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en-IN" sz="2000" b="1" kern="0" dirty="0">
              <a:solidFill>
                <a:prstClr val="black">
                  <a:lumMod val="85000"/>
                  <a:lumOff val="15000"/>
                </a:prstClr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en-IN" sz="2000" b="1" kern="0" dirty="0" smtClean="0">
              <a:solidFill>
                <a:prstClr val="black">
                  <a:lumMod val="85000"/>
                  <a:lumOff val="15000"/>
                </a:prstClr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en-IN" sz="2000" b="1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cs typeface="Arial"/>
                <a:sym typeface="Arial"/>
              </a:rPr>
              <a:t>           Project Title :</a:t>
            </a:r>
            <a:r>
              <a:rPr lang="en-IN" sz="2800" b="1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cs typeface="Arial"/>
                <a:sym typeface="Arial"/>
              </a:rPr>
              <a:t> </a:t>
            </a:r>
            <a:r>
              <a:rPr lang="en-IN" sz="2000" kern="0" dirty="0">
                <a:solidFill>
                  <a:prstClr val="black">
                    <a:lumMod val="85000"/>
                    <a:lumOff val="15000"/>
                  </a:prstClr>
                </a:solidFill>
                <a:cs typeface="Arial"/>
                <a:sym typeface="Arial"/>
              </a:rPr>
              <a:t>Retail Case Study </a:t>
            </a:r>
          </a:p>
          <a:p>
            <a:pPr algn="ctr" defTabSz="1219170">
              <a:buClr>
                <a:srgbClr val="000000"/>
              </a:buClr>
            </a:pPr>
            <a:r>
              <a:rPr lang="en-IN" sz="2000" b="1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cs typeface="Arial"/>
                <a:sym typeface="Arial"/>
              </a:rPr>
              <a:t>Name : </a:t>
            </a:r>
            <a:r>
              <a:rPr lang="en-IN" sz="2000" kern="0" dirty="0" err="1" smtClean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cs typeface="Arial"/>
                <a:sym typeface="Arial"/>
              </a:rPr>
              <a:t>Divya</a:t>
            </a:r>
            <a:r>
              <a:rPr lang="en-IN" sz="20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cs typeface="Arial"/>
                <a:sym typeface="Arial"/>
              </a:rPr>
              <a:t> Gupta</a:t>
            </a:r>
            <a:endParaRPr lang="en-IN" sz="2000" kern="0" dirty="0">
              <a:solidFill>
                <a:prstClr val="black">
                  <a:lumMod val="85000"/>
                  <a:lumOff val="15000"/>
                </a:prstClr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en-IN" sz="2000" b="1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cs typeface="Arial"/>
                <a:sym typeface="Arial"/>
              </a:rPr>
              <a:t>Date: </a:t>
            </a:r>
            <a:r>
              <a:rPr lang="en-IN" sz="20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cs typeface="Arial"/>
                <a:sym typeface="Arial"/>
              </a:rPr>
              <a:t>23</a:t>
            </a:r>
            <a:r>
              <a:rPr lang="en-IN" sz="2000" kern="0" baseline="30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cs typeface="Arial"/>
                <a:sym typeface="Arial"/>
              </a:rPr>
              <a:t>rd</a:t>
            </a:r>
            <a:r>
              <a:rPr lang="en-IN" sz="2000" kern="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cs typeface="Arial"/>
                <a:sym typeface="Arial"/>
              </a:rPr>
              <a:t> June,2025</a:t>
            </a:r>
            <a:endParaRPr lang="en-IN" sz="2000" kern="0" dirty="0">
              <a:solidFill>
                <a:prstClr val="black">
                  <a:lumMod val="85000"/>
                  <a:lumOff val="15000"/>
                </a:prstClr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en-IN" sz="2000" kern="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en-IN" sz="1867" kern="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en-IN" sz="1867" kern="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en-IN" sz="1867" kern="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en-IN" sz="1867" kern="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endParaRPr lang="en-IN" sz="1867" kern="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134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4196" y="120877"/>
            <a:ext cx="2984269" cy="5237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Customer</a:t>
            </a:r>
            <a:endParaRPr lang="en-US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155168" y="720493"/>
            <a:ext cx="11931535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Description</a:t>
            </a:r>
            <a:r>
              <a:rPr lang="en-US" dirty="0"/>
              <a:t>: </a:t>
            </a:r>
            <a:r>
              <a:rPr lang="en-US" sz="1600" dirty="0"/>
              <a:t>Contains demographic and location-based information about customers</a:t>
            </a:r>
            <a:r>
              <a:rPr lang="en-US" sz="1600" dirty="0" smtClean="0"/>
              <a:t>.</a:t>
            </a:r>
            <a:r>
              <a:rPr lang="en-US" sz="1600" b="1" dirty="0"/>
              <a:t> </a:t>
            </a:r>
            <a:endParaRPr lang="en-US" sz="1600" b="1" dirty="0" smtClean="0"/>
          </a:p>
          <a:p>
            <a:endParaRPr lang="en-US" sz="1600" b="1" dirty="0"/>
          </a:p>
          <a:p>
            <a:r>
              <a:rPr lang="en-US" b="1" dirty="0" smtClean="0"/>
              <a:t>Key </a:t>
            </a:r>
            <a:r>
              <a:rPr lang="en-US" b="1" dirty="0"/>
              <a:t>Features</a:t>
            </a:r>
            <a:r>
              <a:rPr lang="en-US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Cust_id</a:t>
            </a:r>
            <a:r>
              <a:rPr lang="en-US" sz="1600" dirty="0" smtClean="0"/>
              <a:t> : Unique identifier for each customer(Primary Key).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Gender </a:t>
            </a:r>
            <a:r>
              <a:rPr lang="en-US" sz="1600" dirty="0"/>
              <a:t>: Indicates the gender of the customer, typically categorized as Male or Female</a:t>
            </a:r>
            <a:r>
              <a:rPr lang="en-US" sz="16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Customer_state</a:t>
            </a:r>
            <a:r>
              <a:rPr lang="en-US" sz="1600" dirty="0" smtClean="0"/>
              <a:t> , </a:t>
            </a:r>
            <a:r>
              <a:rPr lang="en-US" sz="1600" dirty="0" err="1" smtClean="0"/>
              <a:t>Customer_city</a:t>
            </a:r>
            <a:r>
              <a:rPr lang="en-US" sz="1600" dirty="0" smtClean="0"/>
              <a:t> : Geographic Details</a:t>
            </a:r>
          </a:p>
          <a:p>
            <a:endParaRPr lang="en-US" sz="1600" dirty="0"/>
          </a:p>
          <a:p>
            <a:r>
              <a:rPr lang="en-US" b="1" dirty="0" smtClean="0"/>
              <a:t>Purpose :</a:t>
            </a:r>
            <a:r>
              <a:rPr lang="en-US" sz="1600" dirty="0" smtClean="0"/>
              <a:t> Used to identify profile of the customer and can be joined with order using </a:t>
            </a:r>
            <a:r>
              <a:rPr lang="en-US" sz="1600" dirty="0" err="1" smtClean="0"/>
              <a:t>Cust_Id</a:t>
            </a:r>
            <a:r>
              <a:rPr lang="en-US" sz="1600" dirty="0" smtClean="0"/>
              <a:t>.</a:t>
            </a:r>
          </a:p>
          <a:p>
            <a:endParaRPr lang="en-US" sz="1600" dirty="0"/>
          </a:p>
          <a:p>
            <a:r>
              <a:rPr lang="en-US" b="1" dirty="0" smtClean="0"/>
              <a:t>Importance : </a:t>
            </a:r>
            <a:r>
              <a:rPr lang="en-US" sz="1600" dirty="0" smtClean="0"/>
              <a:t>(</a:t>
            </a:r>
            <a:r>
              <a:rPr lang="en-US" sz="1600" dirty="0" err="1" smtClean="0"/>
              <a:t>Customer_state</a:t>
            </a:r>
            <a:r>
              <a:rPr lang="en-US" sz="1600" dirty="0" smtClean="0"/>
              <a:t>)</a:t>
            </a:r>
            <a:r>
              <a:rPr lang="en-US" sz="1600" dirty="0"/>
              <a:t> Regional segmentation, targeting, and </a:t>
            </a:r>
            <a:r>
              <a:rPr lang="en-US" sz="1600" dirty="0" smtClean="0"/>
              <a:t>marketing.</a:t>
            </a:r>
            <a:endParaRPr lang="en-US" sz="1600" b="1" dirty="0"/>
          </a:p>
          <a:p>
            <a:endParaRPr lang="en-US" sz="1600" dirty="0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120877"/>
            <a:ext cx="242374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74319" y="3749996"/>
            <a:ext cx="3084022" cy="55709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Order</a:t>
            </a:r>
            <a:endParaRPr lang="en-US" sz="2400" b="1" dirty="0"/>
          </a:p>
        </p:txBody>
      </p:sp>
      <p:sp>
        <p:nvSpPr>
          <p:cNvPr id="15" name="Rectangle 14"/>
          <p:cNvSpPr/>
          <p:nvPr/>
        </p:nvSpPr>
        <p:spPr>
          <a:xfrm>
            <a:off x="155168" y="4510686"/>
            <a:ext cx="11848409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Description</a:t>
            </a:r>
            <a:r>
              <a:rPr lang="en-US" dirty="0"/>
              <a:t>: </a:t>
            </a:r>
            <a:r>
              <a:rPr lang="en-US" sz="1600" dirty="0"/>
              <a:t>Contains order-related information, acting as a central transactional table</a:t>
            </a:r>
            <a:r>
              <a:rPr lang="en-US" sz="1600" dirty="0" smtClean="0"/>
              <a:t>.</a:t>
            </a:r>
          </a:p>
          <a:p>
            <a:endParaRPr lang="en-US" sz="1600" dirty="0" smtClean="0"/>
          </a:p>
          <a:p>
            <a:r>
              <a:rPr lang="en-US" b="1" dirty="0" smtClean="0"/>
              <a:t>Key Feature: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Order_id</a:t>
            </a:r>
            <a:r>
              <a:rPr lang="en-US" sz="1600" dirty="0" smtClean="0"/>
              <a:t> : Unique Identifier for each order(Primary Key).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Product_Id</a:t>
            </a:r>
            <a:r>
              <a:rPr lang="en-US" sz="1600" dirty="0" smtClean="0"/>
              <a:t> : Foreign Key linking to the </a:t>
            </a:r>
            <a:r>
              <a:rPr lang="en-US" sz="1600" b="1" dirty="0" err="1" smtClean="0"/>
              <a:t>ProductInfo</a:t>
            </a:r>
            <a:r>
              <a:rPr lang="en-US" sz="1600" b="1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Bill_date_timestamp</a:t>
            </a:r>
            <a:r>
              <a:rPr lang="en-US" sz="1600" dirty="0" smtClean="0"/>
              <a:t> : Date of order placed with the timings.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Deliverd_store_id</a:t>
            </a:r>
            <a:r>
              <a:rPr lang="en-US" sz="1600" dirty="0" smtClean="0"/>
              <a:t> : Foreign Key linking to </a:t>
            </a:r>
            <a:r>
              <a:rPr lang="en-US" sz="1600" b="1" dirty="0" err="1" smtClean="0"/>
              <a:t>StoreInfo</a:t>
            </a:r>
            <a:r>
              <a:rPr lang="en-US" sz="1600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526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198141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Channel : </a:t>
            </a:r>
            <a:r>
              <a:rPr lang="en-US" sz="1600" dirty="0"/>
              <a:t>Sales channel through which the order was </a:t>
            </a:r>
            <a:r>
              <a:rPr lang="en-US" sz="1600" dirty="0" smtClean="0"/>
              <a:t>placed.</a:t>
            </a:r>
          </a:p>
          <a:p>
            <a:r>
              <a:rPr lang="en-US" sz="1600" dirty="0" smtClean="0"/>
              <a:t>Quantity : </a:t>
            </a:r>
            <a:r>
              <a:rPr lang="en-US" sz="1600" dirty="0"/>
              <a:t>Number of units ordered for a particular product in the transaction</a:t>
            </a:r>
            <a:r>
              <a:rPr lang="en-US" sz="1600" dirty="0" smtClean="0"/>
              <a:t>.</a:t>
            </a:r>
          </a:p>
          <a:p>
            <a:r>
              <a:rPr lang="en-US" sz="1600" dirty="0" smtClean="0"/>
              <a:t>Discount : </a:t>
            </a:r>
            <a:r>
              <a:rPr lang="en-US" sz="1600" dirty="0"/>
              <a:t>Discount applied to the </a:t>
            </a:r>
            <a:r>
              <a:rPr lang="en-US" sz="1600" dirty="0" smtClean="0"/>
              <a:t>product</a:t>
            </a:r>
          </a:p>
          <a:p>
            <a:r>
              <a:rPr lang="en-US" sz="1600" dirty="0" smtClean="0"/>
              <a:t>MRP : The </a:t>
            </a:r>
            <a:r>
              <a:rPr lang="en-US" sz="1600" dirty="0"/>
              <a:t>listed price for the product, per </a:t>
            </a:r>
            <a:r>
              <a:rPr lang="en-US" sz="1600" dirty="0" smtClean="0"/>
              <a:t>unit.</a:t>
            </a:r>
          </a:p>
          <a:p>
            <a:r>
              <a:rPr lang="en-US" sz="1600" dirty="0" smtClean="0"/>
              <a:t>Cost/unit : </a:t>
            </a:r>
            <a:r>
              <a:rPr lang="en-US" sz="1600" dirty="0"/>
              <a:t>Internal cost price incurred by the company for each unit of the product</a:t>
            </a:r>
            <a:r>
              <a:rPr lang="en-US" sz="1600" dirty="0" smtClean="0"/>
              <a:t>.</a:t>
            </a:r>
          </a:p>
          <a:p>
            <a:r>
              <a:rPr lang="en-US" sz="1600" dirty="0" smtClean="0"/>
              <a:t>Total Amount : </a:t>
            </a:r>
            <a:r>
              <a:rPr lang="en-US" sz="1600" dirty="0"/>
              <a:t>Final amount paid by the customer for the order (after discount), including all units.</a:t>
            </a:r>
            <a:endParaRPr lang="en-US" sz="1600" dirty="0" smtClean="0"/>
          </a:p>
          <a:p>
            <a:endParaRPr lang="en-US" b="1" dirty="0" smtClean="0"/>
          </a:p>
          <a:p>
            <a:r>
              <a:rPr lang="en-US" b="1" dirty="0" smtClean="0"/>
              <a:t>Purpose</a:t>
            </a:r>
            <a:r>
              <a:rPr lang="en-US" dirty="0"/>
              <a:t>: </a:t>
            </a:r>
            <a:r>
              <a:rPr lang="en-US" sz="1600" dirty="0" smtClean="0"/>
              <a:t>Tracks each order and </a:t>
            </a:r>
            <a:r>
              <a:rPr lang="en-US" sz="1600" dirty="0"/>
              <a:t>its origin. It is a bridge between customers, </a:t>
            </a:r>
            <a:r>
              <a:rPr lang="en-US" sz="1600" dirty="0" smtClean="0"/>
              <a:t>products</a:t>
            </a:r>
            <a:r>
              <a:rPr lang="en-US" sz="1600" dirty="0"/>
              <a:t>, payments, and reviews</a:t>
            </a:r>
            <a:r>
              <a:rPr lang="en-US" sz="1600" dirty="0" smtClean="0"/>
              <a:t>.</a:t>
            </a:r>
          </a:p>
          <a:p>
            <a:endParaRPr lang="en-US" sz="1600" dirty="0"/>
          </a:p>
          <a:p>
            <a:r>
              <a:rPr lang="en-US" b="1" dirty="0" smtClean="0"/>
              <a:t>Importance : </a:t>
            </a:r>
            <a:r>
              <a:rPr lang="en-US" sz="1600" dirty="0"/>
              <a:t>Time-series trend, seasonal </a:t>
            </a:r>
            <a:r>
              <a:rPr lang="en-US" sz="1600" dirty="0" smtClean="0"/>
              <a:t>analysis.</a:t>
            </a:r>
            <a:endParaRPr lang="en-US" sz="1600" b="1" dirty="0"/>
          </a:p>
        </p:txBody>
      </p:sp>
      <p:sp>
        <p:nvSpPr>
          <p:cNvPr id="5" name="Rectangle 4"/>
          <p:cNvSpPr/>
          <p:nvPr/>
        </p:nvSpPr>
        <p:spPr>
          <a:xfrm>
            <a:off x="80357" y="2867891"/>
            <a:ext cx="3749040" cy="46551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Order Payment</a:t>
            </a:r>
            <a:endParaRPr lang="en-US" sz="2400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80357" y="3408736"/>
            <a:ext cx="12061767" cy="2708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Description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Captures payment-related data for orders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Arial" panose="020B0604020202020204" pitchFamily="34" charset="0"/>
              </a:rPr>
              <a:t> </a:t>
            </a:r>
            <a:endParaRPr lang="en-US" altLang="en-US" dirty="0" smtClean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 smtClean="0">
                <a:latin typeface="Arial" panose="020B0604020202020204" pitchFamily="34" charset="0"/>
              </a:rPr>
              <a:t> </a:t>
            </a:r>
            <a:r>
              <a:rPr lang="en-US" altLang="en-US" b="1" dirty="0" smtClean="0">
                <a:latin typeface="Arial" panose="020B0604020202020204" pitchFamily="34" charset="0"/>
              </a:rPr>
              <a:t>Key Features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order_id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Foreign Key referencing</a:t>
            </a:r>
            <a:r>
              <a:rPr kumimoji="0" lang="en-US" alt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orders.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dirty="0">
                <a:latin typeface="Arial" panose="020B0604020202020204" pitchFamily="34" charset="0"/>
              </a:rPr>
              <a:t> </a:t>
            </a:r>
            <a:r>
              <a:rPr lang="en-US" altLang="en-US" sz="1600" dirty="0" err="1" smtClean="0">
                <a:latin typeface="Arial" panose="020B0604020202020204" pitchFamily="34" charset="0"/>
              </a:rPr>
              <a:t>payment_type</a:t>
            </a:r>
            <a:r>
              <a:rPr lang="en-US" altLang="en-US" sz="1600" dirty="0" smtClean="0">
                <a:latin typeface="Arial" panose="020B0604020202020204" pitchFamily="34" charset="0"/>
              </a:rPr>
              <a:t> : Method used (Credit Card, Debit </a:t>
            </a:r>
            <a:r>
              <a:rPr lang="en-US" altLang="en-US" sz="1600" dirty="0" err="1" smtClean="0">
                <a:latin typeface="Arial" panose="020B0604020202020204" pitchFamily="34" charset="0"/>
              </a:rPr>
              <a:t>Card,etc</a:t>
            </a:r>
            <a:r>
              <a:rPr lang="en-US" altLang="en-US" sz="1600" dirty="0" smtClean="0"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payment_value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Amount paid.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 : </a:t>
            </a:r>
            <a:r>
              <a:rPr kumimoji="0" lang="en-US" altLang="en-US" sz="1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Used for analyzing revenue, preferred payment method and financial trends.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Importance </a:t>
            </a:r>
            <a:r>
              <a:rPr kumimoji="0" lang="en-US" altLang="en-US" sz="1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sz="1600" dirty="0"/>
              <a:t>Revenue calculation, customer </a:t>
            </a:r>
            <a:r>
              <a:rPr lang="en-US" sz="1600" dirty="0" smtClean="0"/>
              <a:t>value.</a:t>
            </a:r>
            <a:endParaRPr kumimoji="0" lang="en-US" altLang="en-US" sz="16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40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9631" y="133004"/>
            <a:ext cx="4447308" cy="5403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OrderReview_Ratings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80086" y="941709"/>
            <a:ext cx="1183205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Description</a:t>
            </a:r>
            <a:r>
              <a:rPr lang="en-US" dirty="0"/>
              <a:t>: </a:t>
            </a:r>
            <a:r>
              <a:rPr lang="en-US" sz="1600" dirty="0"/>
              <a:t>Contains customer feedback post-purchase</a:t>
            </a:r>
            <a:r>
              <a:rPr lang="en-US" dirty="0" smtClean="0"/>
              <a:t>.</a:t>
            </a:r>
          </a:p>
          <a:p>
            <a:endParaRPr lang="en-US" b="1" dirty="0"/>
          </a:p>
          <a:p>
            <a:r>
              <a:rPr lang="en-US" b="1" dirty="0" smtClean="0"/>
              <a:t>Key Features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Order_id</a:t>
            </a:r>
            <a:r>
              <a:rPr lang="en-US" sz="1600" b="1" dirty="0" smtClean="0"/>
              <a:t> </a:t>
            </a:r>
            <a:r>
              <a:rPr lang="en-US" dirty="0" smtClean="0"/>
              <a:t>:</a:t>
            </a:r>
            <a:r>
              <a:rPr lang="en-US" b="1" dirty="0" smtClean="0"/>
              <a:t> </a:t>
            </a:r>
            <a:r>
              <a:rPr lang="en-US" sz="1600" dirty="0" smtClean="0"/>
              <a:t>Foreign Key referencing </a:t>
            </a:r>
            <a:r>
              <a:rPr lang="en-US" sz="1600" b="1" dirty="0" smtClean="0"/>
              <a:t>Order.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Customer_Satisfaction</a:t>
            </a:r>
            <a:r>
              <a:rPr lang="en-US" sz="1600" dirty="0" smtClean="0"/>
              <a:t> Score : Rating score given by the customer(usually 1-5).</a:t>
            </a:r>
          </a:p>
          <a:p>
            <a:endParaRPr lang="en-US" sz="1600" dirty="0"/>
          </a:p>
          <a:p>
            <a:r>
              <a:rPr lang="en-US" b="1" dirty="0" smtClean="0"/>
              <a:t>Purpose : </a:t>
            </a:r>
            <a:r>
              <a:rPr lang="en-US" sz="1600" dirty="0" smtClean="0"/>
              <a:t>Helps analyze customer satisfaction , detect issues, and evaluate store or product performance.</a:t>
            </a:r>
          </a:p>
          <a:p>
            <a:endParaRPr lang="en-US" sz="1600" dirty="0"/>
          </a:p>
          <a:p>
            <a:r>
              <a:rPr lang="en-US" b="1" dirty="0" smtClean="0"/>
              <a:t>Importance : </a:t>
            </a:r>
            <a:r>
              <a:rPr lang="en-US" sz="1600" dirty="0"/>
              <a:t>Customer satisfaction </a:t>
            </a:r>
            <a:r>
              <a:rPr lang="en-US" sz="1600" dirty="0" smtClean="0"/>
              <a:t>metric.</a:t>
            </a:r>
            <a:endParaRPr lang="en-US" sz="1600" b="1" dirty="0"/>
          </a:p>
        </p:txBody>
      </p:sp>
      <p:sp>
        <p:nvSpPr>
          <p:cNvPr id="6" name="Rectangle 5"/>
          <p:cNvSpPr/>
          <p:nvPr/>
        </p:nvSpPr>
        <p:spPr>
          <a:xfrm>
            <a:off x="149631" y="3507972"/>
            <a:ext cx="4447308" cy="53201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/>
              <a:t>Product_Info</a:t>
            </a:r>
            <a:endParaRPr lang="en-US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80086" y="4250312"/>
            <a:ext cx="11931805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Description</a:t>
            </a:r>
            <a:r>
              <a:rPr lang="en-US" dirty="0"/>
              <a:t>: </a:t>
            </a:r>
            <a:r>
              <a:rPr lang="en-US" sz="1600" dirty="0"/>
              <a:t>Details about the products listed in the store, including category, content quality metrics (e.g., name and description length), number of product images, and physical dimensions</a:t>
            </a:r>
            <a:r>
              <a:rPr lang="en-US" sz="1600" dirty="0" smtClean="0"/>
              <a:t>.</a:t>
            </a:r>
          </a:p>
          <a:p>
            <a:endParaRPr lang="en-US" sz="1600" dirty="0"/>
          </a:p>
          <a:p>
            <a:r>
              <a:rPr lang="en-US" b="1" dirty="0" smtClean="0"/>
              <a:t>Key Features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Product_id</a:t>
            </a:r>
            <a:r>
              <a:rPr lang="en-US" sz="1600" dirty="0" smtClean="0"/>
              <a:t> : Unique identifies (Primary Key).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Category : Product type/category.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Product_name_length</a:t>
            </a:r>
            <a:r>
              <a:rPr lang="en-US" sz="1600" dirty="0" smtClean="0"/>
              <a:t> : Number of characters in the product name.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8831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16379" y="129571"/>
            <a:ext cx="11912138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product_description_lenght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Number of characters in the product description.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product_photos_qty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Number of product images provided.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product_weight_g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Weight of the product in grams.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product_length_cm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Length of the product in centimeters.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product_height_cm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Height of the product in centimeters.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product_width_cm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Width of the product in centimeters.</a:t>
            </a:r>
          </a:p>
        </p:txBody>
      </p:sp>
      <p:sp>
        <p:nvSpPr>
          <p:cNvPr id="7" name="Rectangle 6"/>
          <p:cNvSpPr/>
          <p:nvPr/>
        </p:nvSpPr>
        <p:spPr>
          <a:xfrm>
            <a:off x="116379" y="1760977"/>
            <a:ext cx="11912138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Purpose </a:t>
            </a:r>
            <a:r>
              <a:rPr lang="en-US" dirty="0" smtClean="0"/>
              <a:t>: </a:t>
            </a:r>
            <a:r>
              <a:rPr lang="en-US" sz="1600" dirty="0" smtClean="0"/>
              <a:t>Supports </a:t>
            </a:r>
            <a:r>
              <a:rPr lang="en-US" sz="1600" dirty="0"/>
              <a:t>product-level analysis such as catalog quality evaluation, shipping dimension planning, and category-wise product profiling. It helps identify trends in product presentation and logistics readiness.</a:t>
            </a:r>
          </a:p>
        </p:txBody>
      </p:sp>
      <p:sp>
        <p:nvSpPr>
          <p:cNvPr id="9" name="Rectangle 8"/>
          <p:cNvSpPr/>
          <p:nvPr/>
        </p:nvSpPr>
        <p:spPr>
          <a:xfrm>
            <a:off x="116379" y="2504777"/>
            <a:ext cx="1191213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Importance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Helps assess the quality of product listings via name, description, and images.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Provides critical logistics data for packaging and delivery.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Useful for filtering bulky vs. lightweight items by category.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Supports visual merchandising analysis and customer engagement insights.</a:t>
            </a:r>
          </a:p>
        </p:txBody>
      </p:sp>
    </p:spTree>
    <p:extLst>
      <p:ext uri="{BB962C8B-B14F-4D97-AF65-F5344CB8AC3E}">
        <p14:creationId xmlns:p14="http://schemas.microsoft.com/office/powerpoint/2010/main" val="189915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4567" y="141316"/>
            <a:ext cx="3449782" cy="49876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Store Info</a:t>
            </a:r>
            <a:endParaRPr lang="en-US" sz="2400" b="1" dirty="0"/>
          </a:p>
        </p:txBody>
      </p:sp>
      <p:sp>
        <p:nvSpPr>
          <p:cNvPr id="5" name="Rectangle 4"/>
          <p:cNvSpPr/>
          <p:nvPr/>
        </p:nvSpPr>
        <p:spPr>
          <a:xfrm>
            <a:off x="97650" y="941709"/>
            <a:ext cx="11997368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Description</a:t>
            </a:r>
            <a:r>
              <a:rPr lang="en-US" dirty="0"/>
              <a:t>: </a:t>
            </a:r>
            <a:r>
              <a:rPr lang="en-US" sz="1600" dirty="0"/>
              <a:t>Metadata about the stores fulfilling orders</a:t>
            </a:r>
            <a:r>
              <a:rPr lang="en-US" sz="1600" dirty="0" smtClean="0"/>
              <a:t>.</a:t>
            </a:r>
          </a:p>
          <a:p>
            <a:endParaRPr lang="en-US" sz="1600" dirty="0"/>
          </a:p>
          <a:p>
            <a:r>
              <a:rPr lang="en-US" b="1" dirty="0" smtClean="0"/>
              <a:t>Key Features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/>
              <a:t>seller_city</a:t>
            </a:r>
            <a:r>
              <a:rPr lang="en-US" sz="1600" dirty="0" smtClean="0"/>
              <a:t>, </a:t>
            </a:r>
            <a:r>
              <a:rPr lang="en-US" sz="1600" dirty="0" err="1" smtClean="0"/>
              <a:t>seller_state</a:t>
            </a:r>
            <a:r>
              <a:rPr lang="en-US" sz="1600" dirty="0" smtClean="0"/>
              <a:t> : Store location details.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s</a:t>
            </a:r>
            <a:r>
              <a:rPr lang="en-US" sz="1600" dirty="0" err="1" smtClean="0"/>
              <a:t>tore_id</a:t>
            </a:r>
            <a:r>
              <a:rPr lang="en-US" sz="1600" dirty="0" smtClean="0"/>
              <a:t> : Unique identifier(Primary Key)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region </a:t>
            </a:r>
            <a:r>
              <a:rPr lang="en-US" sz="1600" dirty="0"/>
              <a:t>: Specifies the geographical region (e.g., South, North, West) where the store is located, useful for regional performance and delivery analysis</a:t>
            </a:r>
            <a:r>
              <a:rPr lang="en-US" sz="1600" dirty="0" smtClean="0"/>
              <a:t>.</a:t>
            </a:r>
          </a:p>
          <a:p>
            <a:endParaRPr lang="en-US" sz="1600" dirty="0"/>
          </a:p>
          <a:p>
            <a:r>
              <a:rPr lang="en-US" b="1" dirty="0" smtClean="0"/>
              <a:t>Purpose : </a:t>
            </a:r>
            <a:r>
              <a:rPr lang="en-US" sz="1600" dirty="0" smtClean="0"/>
              <a:t>Enables performance evaluation of sellers , delivery analysis and geographic insights.</a:t>
            </a:r>
          </a:p>
          <a:p>
            <a:endParaRPr lang="en-US" dirty="0"/>
          </a:p>
          <a:p>
            <a:r>
              <a:rPr lang="en-US" b="1" dirty="0" smtClean="0"/>
              <a:t>Importance : </a:t>
            </a:r>
            <a:r>
              <a:rPr lang="en-US" sz="1600" dirty="0"/>
              <a:t>Geographical performance and logistics </a:t>
            </a:r>
            <a:r>
              <a:rPr lang="en-US" sz="1600" dirty="0" smtClean="0"/>
              <a:t>planning.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1498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33002" y="756458"/>
            <a:ext cx="8279478" cy="11637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discrepancies </a:t>
            </a:r>
            <a:r>
              <a:rPr 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/Data Inconsistencies 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identified using SQL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934" y="3356421"/>
            <a:ext cx="2934109" cy="270547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331838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37112" y="74815"/>
            <a:ext cx="7664334" cy="54864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</a:t>
            </a:r>
            <a:r>
              <a:rPr lang="en-US" sz="2400" b="1" dirty="0"/>
              <a:t>discrepancies</a:t>
            </a:r>
            <a:r>
              <a:rPr lang="en-US" sz="2400" dirty="0"/>
              <a:t> 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</a:t>
            </a:r>
            <a:r>
              <a:rPr 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InConsistencies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41069" y="737532"/>
            <a:ext cx="11837324" cy="1908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en-US" b="1" dirty="0" smtClean="0"/>
              <a:t>Invalid </a:t>
            </a:r>
            <a:r>
              <a:rPr lang="en-US" b="1" dirty="0"/>
              <a:t>Billing Dates in </a:t>
            </a:r>
            <a:r>
              <a:rPr lang="en-US" b="1" dirty="0" smtClean="0"/>
              <a:t>Orders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/>
              <a:t>Issue:</a:t>
            </a:r>
            <a:r>
              <a:rPr lang="en-US" dirty="0"/>
              <a:t> </a:t>
            </a:r>
            <a:r>
              <a:rPr lang="en-US" sz="1600" dirty="0"/>
              <a:t>Some orders were outside the valid range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lang="en-US" altLang="en-US" b="1" dirty="0" smtClean="0"/>
              <a:t>How I Cleaned it :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Checked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Bill_date_timestamp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for invalid entries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Deleted orders outside 2021-09-01 to 2023-10-31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600" dirty="0"/>
              <a:t> </a:t>
            </a:r>
            <a:r>
              <a:rPr lang="en-US" altLang="en-US" sz="1600" dirty="0" smtClean="0"/>
              <a:t>Total 4 rows were found.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Bill_date_timestamp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year </a:t>
            </a:r>
            <a:r>
              <a:rPr lang="en-US" altLang="en-US" sz="1600" dirty="0" smtClean="0"/>
              <a:t>given in this rows was 2020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41" y="2759824"/>
            <a:ext cx="11837324" cy="258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8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33003" y="146779"/>
            <a:ext cx="11970327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2. Duplicate Order-Product Rows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Issue: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Multiple rows with same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Order_ID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+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Product_ID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lang="en-US" altLang="en-US" b="1" dirty="0" smtClean="0"/>
              <a:t>How I cleaned it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Used ROW_NUMBER() to keep row with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highest quantity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Deleted the remaining duplicates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Result: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Unique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Order_ID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+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Product_ID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combination retained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SQL Technique: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ROW_NUMBER() OVER (PARTITION BY...)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3" y="2343312"/>
            <a:ext cx="11563004" cy="348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7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8066"/>
            <a:ext cx="120451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3. Multiple Customers for Same </a:t>
            </a:r>
            <a:r>
              <a:rPr lang="en-US" b="1" dirty="0" smtClean="0"/>
              <a:t>Order</a:t>
            </a:r>
          </a:p>
          <a:p>
            <a:r>
              <a:rPr lang="en-US" b="1" dirty="0" smtClean="0"/>
              <a:t>Issue : 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754397"/>
            <a:ext cx="1204514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Some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Order_IDs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were linked to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more than one 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Customer_ID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This is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logically incorrect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because each order should belong to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only one customer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This can happen due to: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Data entry errors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System sync issues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Duplicate merges from different sources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0" y="2265938"/>
            <a:ext cx="1204514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b="1" dirty="0" smtClean="0"/>
              <a:t>How I Cleaned it :</a:t>
            </a: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Step 1: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For each duplicate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Order_ID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I checked which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Customer_ID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had the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highest 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Total_Amount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(assuming that is the correct one).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Step 2: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I built a reference mapping with the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correct 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Customer_ID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per order.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Step 3: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I updated the main Orders table and replaced all incorrect customer entries with the correct one.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11598" b="33201"/>
          <a:stretch/>
        </p:blipFill>
        <p:spPr>
          <a:xfrm>
            <a:off x="238293" y="3772528"/>
            <a:ext cx="6652958" cy="205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4. Multiple Reviews per Order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344942"/>
            <a:ext cx="12192000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Issue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Some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Order_IDs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had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more than one customer satisfaction review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This occurred due to: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Duplicate survey submissions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Multiple reviews logged for the same order.</a:t>
            </a:r>
            <a:endParaRPr lang="en-US" altLang="en-US" sz="1600" dirty="0" smtClean="0"/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 smtClean="0"/>
              <a:t>As </a:t>
            </a:r>
            <a:r>
              <a:rPr lang="en-US" sz="1600" dirty="0"/>
              <a:t>a result, each order had </a:t>
            </a:r>
            <a:r>
              <a:rPr lang="en-US" sz="1600" b="1" dirty="0"/>
              <a:t>multiple </a:t>
            </a:r>
            <a:r>
              <a:rPr lang="en-US" sz="1600" b="1" dirty="0" err="1" smtClean="0"/>
              <a:t>Customer_satisfaction</a:t>
            </a:r>
            <a:r>
              <a:rPr lang="en-US" sz="1600" b="1" dirty="0" smtClean="0"/>
              <a:t> _score </a:t>
            </a:r>
            <a:r>
              <a:rPr lang="en-US" sz="1600" dirty="0" smtClean="0"/>
              <a:t>, </a:t>
            </a:r>
            <a:r>
              <a:rPr lang="en-US" sz="1600" dirty="0"/>
              <a:t>leading to confusion during analysis</a:t>
            </a:r>
            <a:r>
              <a:rPr lang="en-US" dirty="0"/>
              <a:t>.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2020716"/>
            <a:ext cx="12128269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How I Cleaned It: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Step 1:</a:t>
            </a:r>
            <a:r>
              <a:rPr kumimoji="0" lang="en-US" alt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For each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Order_ID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with multiple scores: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I calculated the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average Customer Satisfaction Score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b="1" dirty="0" smtClean="0"/>
              <a:t>Step 2: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I created a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new cleaned review table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called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OrderReviewRating_Cleaned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This table had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only one row per 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Order_ID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with the correct average score.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0829"/>
            <a:ext cx="11308042" cy="310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52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88758" y="1049154"/>
            <a:ext cx="4543124" cy="10587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Context </a:t>
            </a:r>
            <a:endParaRPr lang="en-US" sz="3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408" y="3474720"/>
            <a:ext cx="3651392" cy="2639461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849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070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5.Multiple </a:t>
            </a:r>
            <a:r>
              <a:rPr lang="en-US" b="1" dirty="0" err="1"/>
              <a:t>StoreIDs</a:t>
            </a:r>
            <a:r>
              <a:rPr lang="en-US" b="1" dirty="0"/>
              <a:t> per Order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284935"/>
            <a:ext cx="12070080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Issue: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Some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Order_IDs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were linked to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more than one 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Delivered_StoreID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This typically happened due to: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Data syncing issues from multiple sources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Late delivery updates overriding earlier records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System errors during store assignment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-28104" y="1713144"/>
            <a:ext cx="12098184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How I Cleaned It: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For each order with multiple store entries: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I ranked the store entries using the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latest billing timestamp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(most recent delivery).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Selected only the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most recent 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Delivered_StoreID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as the correct one.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Updated the Orders table so that each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Order_ID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now has only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one associated store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which is the latest one based on billing time.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14" y="3061772"/>
            <a:ext cx="11691459" cy="342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10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0402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6. Duplicate Store IDs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399734"/>
            <a:ext cx="9647193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Issue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In the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StoreInfo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table, some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StoreID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appeared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more than once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Duplicate entries had the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same 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StoreID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but might vary slightly in other columns like city or state due to: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Manual data entry errors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Inconsistent data loading from different sources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1611811"/>
            <a:ext cx="12119956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How I Cleaned It: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Applied a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ranking logic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to identify which rows were duplicate for each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StoreID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Retained only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one entry per 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StoreID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(first occurrence).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Deleted all rows where the ranking number was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greater than 1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effectively removing duplicate records.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41" y="2766519"/>
            <a:ext cx="7259063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39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8872"/>
            <a:ext cx="120617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7. Multiple Billing Timestamps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-1" y="509036"/>
            <a:ext cx="12061767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Issue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Some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Order_IDs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had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multiple 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Bill_date_timestamp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values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This happened because: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Order records were duplicated across different systems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Partial updates happened at different times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Billing timestamps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were 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not standardized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-2" y="2180306"/>
            <a:ext cx="12061767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How I Cleaned It: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First, I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identified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orders that had more than one timestamp associated with them.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Then, for each affected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Order_ID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I selected the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earliest billing date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(the true or first recorded transaction date).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I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updated all records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of that order to reflect this consistent earliest billing timestamp.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19" y="3280513"/>
            <a:ext cx="11813323" cy="299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1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8. Missing Product Categories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-1" y="290238"/>
            <a:ext cx="12107917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Issue Identified: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In the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ProductInfo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table, some products had the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category value as #N/A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This usually happens when: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Data is exported from Excel or external systems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Product categories are not assigned at the time of entry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Errors occur during import or merge processes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1732783"/>
            <a:ext cx="12107916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How I Cleaned It: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Identified all rows in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ProductInfo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where the category was #N/A.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Replaced #N/A with a clear, consistent label: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'Missing‘</a:t>
            </a:r>
            <a:r>
              <a:rPr kumimoji="0" lang="en-US" altLang="en-US" sz="1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(there were</a:t>
            </a:r>
            <a:r>
              <a:rPr kumimoji="0" lang="en-US" altLang="en-US" sz="160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623 rows)</a:t>
            </a:r>
            <a:endParaRPr kumimoji="0" lang="en-US" altLang="en-US" sz="16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This helped in: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Tagging uncategorized products uniformly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Including them in analysis without breaking reports or charts.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272535"/>
            <a:ext cx="11902967" cy="308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6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55392" y="0"/>
            <a:ext cx="122473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9. Cleaning Payment Details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-1" y="369332"/>
            <a:ext cx="12192000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Issue Identified: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In the original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OrderPayment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table, each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payment type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(Credit Card, UPI, etc.) was stored in a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separate row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for the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same 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Order_ID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So, a single order had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multiple rows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like: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Row 1: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Order_ID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= 101, Payment Type = Credit Card, Amount = ₹500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Row 2: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Order_ID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= 101, Payment Type = UPI, Amount = ₹200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This row-wise format made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data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hard to analyze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2117183"/>
            <a:ext cx="12092152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How I Cleaned It: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I transformed (pivoted) the dataset so that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each 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Order_ID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appears only once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All payment types were turned into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separate columns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Credit_Card_Payment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Debit_Card_Payment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UPI_Cash_Payment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Voucher_Payment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I calculated the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total payment value per order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and created a new table called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Cleaned_OrderPayment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8" y="4129456"/>
            <a:ext cx="11824138" cy="210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00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6130" y="698270"/>
            <a:ext cx="5652655" cy="11720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Exploratory Data Analysis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1490" y="2846187"/>
            <a:ext cx="2791215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42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/>
          <p:cNvSpPr txBox="1">
            <a:spLocks/>
          </p:cNvSpPr>
          <p:nvPr/>
        </p:nvSpPr>
        <p:spPr>
          <a:xfrm>
            <a:off x="4059620" y="0"/>
            <a:ext cx="3342290" cy="64839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kern="0" dirty="0" smtClean="0">
                <a:solidFill>
                  <a:schemeClr val="bg1"/>
                </a:solidFill>
              </a:rPr>
              <a:t>Metrics </a:t>
            </a:r>
            <a:endParaRPr lang="en-US" sz="2400" kern="0" dirty="0">
              <a:solidFill>
                <a:schemeClr val="bg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31077" y="1064171"/>
            <a:ext cx="5218387" cy="43197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 smtClean="0">
                <a:solidFill>
                  <a:schemeClr val="bg2"/>
                </a:solidFill>
              </a:rPr>
              <a:t>1.Total Customer : 92935</a:t>
            </a:r>
          </a:p>
          <a:p>
            <a:pPr algn="just"/>
            <a:r>
              <a:rPr lang="en-US" dirty="0" smtClean="0">
                <a:solidFill>
                  <a:schemeClr val="bg2"/>
                </a:solidFill>
              </a:rPr>
              <a:t>2.Male Customer : 28033</a:t>
            </a:r>
          </a:p>
          <a:p>
            <a:pPr algn="just"/>
            <a:r>
              <a:rPr lang="en-US" dirty="0" smtClean="0">
                <a:solidFill>
                  <a:schemeClr val="bg2"/>
                </a:solidFill>
              </a:rPr>
              <a:t>3.Female Customer : 64902</a:t>
            </a:r>
          </a:p>
          <a:p>
            <a:pPr algn="just"/>
            <a:r>
              <a:rPr lang="en-US" dirty="0" smtClean="0">
                <a:solidFill>
                  <a:schemeClr val="bg2"/>
                </a:solidFill>
              </a:rPr>
              <a:t>4.Average Sale Per Customer : 158.18</a:t>
            </a:r>
          </a:p>
          <a:p>
            <a:pPr algn="just"/>
            <a:r>
              <a:rPr lang="en-US" dirty="0" smtClean="0">
                <a:solidFill>
                  <a:schemeClr val="bg2"/>
                </a:solidFill>
              </a:rPr>
              <a:t>5.Average Discount Per Customer : 5.45</a:t>
            </a:r>
          </a:p>
          <a:p>
            <a:pPr algn="just"/>
            <a:r>
              <a:rPr lang="en-US" dirty="0" smtClean="0">
                <a:solidFill>
                  <a:schemeClr val="bg2"/>
                </a:solidFill>
              </a:rPr>
              <a:t>6.Average Profit Per Customer : 22.13</a:t>
            </a:r>
          </a:p>
          <a:p>
            <a:pPr algn="just"/>
            <a:r>
              <a:rPr lang="en-US" dirty="0" smtClean="0">
                <a:solidFill>
                  <a:schemeClr val="bg2"/>
                </a:solidFill>
              </a:rPr>
              <a:t>7.Transaction Per Customer : 1.0009  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3090041" y="1702676"/>
            <a:ext cx="15766" cy="31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292772" y="1190296"/>
            <a:ext cx="2664373" cy="3547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/>
              <a:t>Customer Level Metrics: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211613" y="1064171"/>
            <a:ext cx="5746532" cy="43197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 smtClean="0">
                <a:solidFill>
                  <a:schemeClr val="bg2"/>
                </a:solidFill>
              </a:rPr>
              <a:t>1.Total Order Placed : 93022</a:t>
            </a:r>
          </a:p>
          <a:p>
            <a:pPr algn="just"/>
            <a:r>
              <a:rPr lang="en-US" dirty="0" smtClean="0">
                <a:solidFill>
                  <a:schemeClr val="bg2"/>
                </a:solidFill>
              </a:rPr>
              <a:t>2.Online Customer : 1516</a:t>
            </a:r>
          </a:p>
          <a:p>
            <a:pPr algn="just"/>
            <a:r>
              <a:rPr lang="en-US" dirty="0" smtClean="0">
                <a:solidFill>
                  <a:schemeClr val="bg2"/>
                </a:solidFill>
              </a:rPr>
              <a:t>3.Phone Customer : 9743</a:t>
            </a:r>
            <a:endParaRPr lang="en-US" dirty="0">
              <a:solidFill>
                <a:schemeClr val="bg2"/>
              </a:solidFill>
            </a:endParaRPr>
          </a:p>
          <a:p>
            <a:pPr algn="just"/>
            <a:r>
              <a:rPr lang="en-US" dirty="0" smtClean="0">
                <a:solidFill>
                  <a:schemeClr val="bg2"/>
                </a:solidFill>
              </a:rPr>
              <a:t>4.Instore Customer : 81763</a:t>
            </a:r>
          </a:p>
          <a:p>
            <a:pPr algn="just"/>
            <a:r>
              <a:rPr lang="en-US" dirty="0">
                <a:solidFill>
                  <a:schemeClr val="bg2"/>
                </a:solidFill>
              </a:rPr>
              <a:t>5.Total Revenue : </a:t>
            </a:r>
            <a:r>
              <a:rPr lang="en-US" dirty="0" smtClean="0">
                <a:solidFill>
                  <a:schemeClr val="bg2"/>
                </a:solidFill>
              </a:rPr>
              <a:t>14.7M</a:t>
            </a:r>
          </a:p>
          <a:p>
            <a:pPr algn="just"/>
            <a:r>
              <a:rPr lang="en-US" dirty="0">
                <a:solidFill>
                  <a:schemeClr val="bg2"/>
                </a:solidFill>
              </a:rPr>
              <a:t>6.Total Profit : </a:t>
            </a:r>
            <a:r>
              <a:rPr lang="en-US" dirty="0" smtClean="0">
                <a:solidFill>
                  <a:schemeClr val="bg2"/>
                </a:solidFill>
              </a:rPr>
              <a:t>2.1M</a:t>
            </a:r>
          </a:p>
          <a:p>
            <a:pPr algn="just"/>
            <a:r>
              <a:rPr lang="en-US" dirty="0" smtClean="0">
                <a:solidFill>
                  <a:schemeClr val="bg2"/>
                </a:solidFill>
              </a:rPr>
              <a:t>7.Avrg, Max &amp; Min Profit : 22.1104,1794.96 &amp; 0 </a:t>
            </a:r>
          </a:p>
          <a:p>
            <a:pPr algn="just"/>
            <a:r>
              <a:rPr lang="en-US" dirty="0">
                <a:solidFill>
                  <a:schemeClr val="bg2"/>
                </a:solidFill>
              </a:rPr>
              <a:t>8</a:t>
            </a:r>
            <a:r>
              <a:rPr lang="en-US" dirty="0" smtClean="0">
                <a:solidFill>
                  <a:schemeClr val="bg2"/>
                </a:solidFill>
              </a:rPr>
              <a:t>.Average Order Value : Rs158.04</a:t>
            </a:r>
          </a:p>
          <a:p>
            <a:pPr algn="just"/>
            <a:r>
              <a:rPr lang="en-US" dirty="0">
                <a:solidFill>
                  <a:schemeClr val="bg2"/>
                </a:solidFill>
              </a:rPr>
              <a:t>9</a:t>
            </a:r>
            <a:r>
              <a:rPr lang="en-US" dirty="0" smtClean="0">
                <a:solidFill>
                  <a:schemeClr val="bg2"/>
                </a:solidFill>
              </a:rPr>
              <a:t>.Average Profit per Order : </a:t>
            </a:r>
            <a:r>
              <a:rPr lang="en-US" dirty="0" err="1" smtClean="0">
                <a:solidFill>
                  <a:schemeClr val="bg2"/>
                </a:solidFill>
              </a:rPr>
              <a:t>Rs</a:t>
            </a:r>
            <a:r>
              <a:rPr lang="en-US" dirty="0" smtClean="0">
                <a:solidFill>
                  <a:schemeClr val="bg2"/>
                </a:solidFill>
              </a:rPr>
              <a:t> 22.11</a:t>
            </a:r>
          </a:p>
          <a:p>
            <a:pPr algn="just"/>
            <a:r>
              <a:rPr lang="en-US" dirty="0" smtClean="0">
                <a:solidFill>
                  <a:schemeClr val="bg2"/>
                </a:solidFill>
              </a:rPr>
              <a:t>10.Average Discount per Order : 5.00</a:t>
            </a:r>
          </a:p>
          <a:p>
            <a:pPr algn="just"/>
            <a:r>
              <a:rPr lang="en-US" dirty="0" smtClean="0">
                <a:solidFill>
                  <a:schemeClr val="bg2"/>
                </a:solidFill>
              </a:rPr>
              <a:t>11.Average Quantity Per Order : 1</a:t>
            </a:r>
          </a:p>
          <a:p>
            <a:pPr algn="just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73864" y="1182416"/>
            <a:ext cx="2274177" cy="3547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 smtClean="0"/>
              <a:t>Order Level </a:t>
            </a:r>
            <a:r>
              <a:rPr lang="en-US" dirty="0"/>
              <a:t>Metrics:</a:t>
            </a:r>
          </a:p>
        </p:txBody>
      </p:sp>
    </p:spTree>
    <p:extLst>
      <p:ext uri="{BB962C8B-B14F-4D97-AF65-F5344CB8AC3E}">
        <p14:creationId xmlns:p14="http://schemas.microsoft.com/office/powerpoint/2010/main" val="1384955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/>
          <p:cNvSpPr txBox="1">
            <a:spLocks/>
          </p:cNvSpPr>
          <p:nvPr/>
        </p:nvSpPr>
        <p:spPr>
          <a:xfrm>
            <a:off x="3665482" y="1"/>
            <a:ext cx="3342290" cy="5303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kern="0" dirty="0" smtClean="0">
                <a:solidFill>
                  <a:schemeClr val="bg1"/>
                </a:solidFill>
              </a:rPr>
              <a:t>Metrics </a:t>
            </a:r>
            <a:endParaRPr lang="en-US" sz="2400" kern="0" dirty="0">
              <a:solidFill>
                <a:schemeClr val="bg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54725" y="1040527"/>
            <a:ext cx="10649606" cy="36418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 smtClean="0">
                <a:solidFill>
                  <a:schemeClr val="bg2"/>
                </a:solidFill>
              </a:rPr>
              <a:t>1.Total Products : 32951</a:t>
            </a:r>
          </a:p>
          <a:p>
            <a:pPr algn="just"/>
            <a:r>
              <a:rPr lang="en-US" dirty="0" smtClean="0">
                <a:solidFill>
                  <a:schemeClr val="bg2"/>
                </a:solidFill>
              </a:rPr>
              <a:t>2.Average Price for Products : Rs496.282</a:t>
            </a:r>
          </a:p>
          <a:p>
            <a:pPr algn="just"/>
            <a:r>
              <a:rPr lang="en-US" dirty="0" smtClean="0">
                <a:solidFill>
                  <a:schemeClr val="bg2"/>
                </a:solidFill>
              </a:rPr>
              <a:t>3.Total Stores : 37</a:t>
            </a:r>
          </a:p>
          <a:p>
            <a:pPr algn="just"/>
            <a:r>
              <a:rPr lang="en-US" dirty="0" smtClean="0">
                <a:solidFill>
                  <a:schemeClr val="bg2"/>
                </a:solidFill>
              </a:rPr>
              <a:t>4.Stores by Region(</a:t>
            </a:r>
            <a:r>
              <a:rPr lang="en-US" dirty="0" err="1" smtClean="0">
                <a:solidFill>
                  <a:schemeClr val="bg2"/>
                </a:solidFill>
              </a:rPr>
              <a:t>North,South,East,West</a:t>
            </a:r>
            <a:r>
              <a:rPr lang="en-US" dirty="0" smtClean="0">
                <a:solidFill>
                  <a:schemeClr val="bg2"/>
                </a:solidFill>
              </a:rPr>
              <a:t>) : 8, 25, 1, 3</a:t>
            </a:r>
          </a:p>
          <a:p>
            <a:pPr algn="just"/>
            <a:r>
              <a:rPr lang="en-US" dirty="0" smtClean="0">
                <a:solidFill>
                  <a:schemeClr val="bg2"/>
                </a:solidFill>
              </a:rPr>
              <a:t>5.Average Satisfaction Score : 3.92 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86656" y="1127237"/>
            <a:ext cx="3641834" cy="3547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 smtClean="0"/>
              <a:t> Product / Store Level </a:t>
            </a:r>
            <a:r>
              <a:rPr lang="en-US" dirty="0"/>
              <a:t>Metrics:</a:t>
            </a:r>
          </a:p>
        </p:txBody>
      </p:sp>
    </p:spTree>
    <p:extLst>
      <p:ext uri="{BB962C8B-B14F-4D97-AF65-F5344CB8AC3E}">
        <p14:creationId xmlns:p14="http://schemas.microsoft.com/office/powerpoint/2010/main" val="12398871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/>
          <p:cNvSpPr txBox="1">
            <a:spLocks/>
          </p:cNvSpPr>
          <p:nvPr/>
        </p:nvSpPr>
        <p:spPr>
          <a:xfrm>
            <a:off x="2000951" y="0"/>
            <a:ext cx="6502970" cy="64839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kern="0" dirty="0" smtClean="0">
                <a:solidFill>
                  <a:schemeClr val="bg1"/>
                </a:solidFill>
              </a:rPr>
              <a:t>Customer Analysis </a:t>
            </a:r>
            <a:endParaRPr lang="en-US" sz="2400" kern="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758148"/>
            <a:ext cx="12047483" cy="1205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1000"/>
              </a:spcAft>
            </a:pPr>
            <a:r>
              <a:rPr lang="en-US" sz="1600" b="1" dirty="0">
                <a:ea typeface="Aptos"/>
                <a:cs typeface="Times New Roman" panose="02020603050405020304" pitchFamily="18" charset="0"/>
              </a:rPr>
              <a:t>1</a:t>
            </a: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.Customer </a:t>
            </a:r>
            <a:r>
              <a:rPr lang="en-US" sz="1600" b="1" dirty="0">
                <a:ea typeface="Aptos"/>
                <a:cs typeface="Times New Roman" panose="02020603050405020304" pitchFamily="18" charset="0"/>
              </a:rPr>
              <a:t>Count by </a:t>
            </a: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Gender</a:t>
            </a:r>
            <a:endParaRPr lang="en-US" sz="1600" dirty="0">
              <a:ea typeface="Aptos"/>
              <a:cs typeface="Times New Roman" panose="02020603050405020304" pitchFamily="18" charset="0"/>
            </a:endParaRPr>
          </a:p>
          <a:p>
            <a:pPr marR="0" lvl="0" algn="just">
              <a:spcBef>
                <a:spcPts val="0"/>
              </a:spcBef>
            </a:pP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Insight</a:t>
            </a:r>
            <a:r>
              <a:rPr lang="en-US" sz="1600" dirty="0">
                <a:ea typeface="Aptos"/>
                <a:cs typeface="Times New Roman" panose="02020603050405020304" pitchFamily="18" charset="0"/>
              </a:rPr>
              <a:t>: Gender distribution of </a:t>
            </a:r>
            <a:r>
              <a:rPr lang="en-US" sz="1600" dirty="0" smtClean="0">
                <a:ea typeface="Aptos"/>
                <a:cs typeface="Times New Roman" panose="02020603050405020304" pitchFamily="18" charset="0"/>
              </a:rPr>
              <a:t>customers.</a:t>
            </a:r>
          </a:p>
          <a:p>
            <a:pPr marR="0" lvl="0" algn="just">
              <a:spcBef>
                <a:spcPts val="0"/>
              </a:spcBef>
            </a:pP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Business </a:t>
            </a:r>
            <a:r>
              <a:rPr lang="en-US" sz="1600" b="1" dirty="0">
                <a:ea typeface="Aptos"/>
                <a:cs typeface="Times New Roman" panose="02020603050405020304" pitchFamily="18" charset="0"/>
              </a:rPr>
              <a:t>Value</a:t>
            </a:r>
            <a:r>
              <a:rPr lang="en-US" sz="1600" dirty="0">
                <a:ea typeface="Aptos"/>
                <a:cs typeface="Times New Roman" panose="02020603050405020304" pitchFamily="18" charset="0"/>
              </a:rPr>
              <a:t>: Helps in targeted marketing and </a:t>
            </a:r>
            <a:r>
              <a:rPr lang="en-US" sz="1600" dirty="0" smtClean="0">
                <a:ea typeface="Aptos"/>
                <a:cs typeface="Times New Roman" panose="02020603050405020304" pitchFamily="18" charset="0"/>
              </a:rPr>
              <a:t>personalization</a:t>
            </a:r>
          </a:p>
          <a:p>
            <a:pPr algn="just"/>
            <a:r>
              <a:rPr lang="en-US" sz="1600" b="1" dirty="0" smtClean="0"/>
              <a:t>Visuals:</a:t>
            </a:r>
            <a:r>
              <a:rPr lang="en-US" sz="1600" dirty="0" smtClean="0"/>
              <a:t> Pie Chart 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84" y="2073361"/>
            <a:ext cx="7562088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74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9832"/>
            <a:ext cx="11722608" cy="40799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205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1000"/>
              </a:spcAft>
            </a:pPr>
            <a:r>
              <a:rPr lang="en-US" sz="1600" b="1" dirty="0">
                <a:ea typeface="Aptos"/>
                <a:cs typeface="Times New Roman" panose="02020603050405020304" pitchFamily="18" charset="0"/>
              </a:rPr>
              <a:t>2</a:t>
            </a: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.Customer </a:t>
            </a:r>
            <a:r>
              <a:rPr lang="en-US" sz="1600" b="1" dirty="0">
                <a:ea typeface="Aptos"/>
                <a:cs typeface="Times New Roman" panose="02020603050405020304" pitchFamily="18" charset="0"/>
              </a:rPr>
              <a:t>Count by State</a:t>
            </a:r>
            <a:endParaRPr lang="en-US" sz="1600" dirty="0">
              <a:ea typeface="Aptos"/>
              <a:cs typeface="Times New Roman" panose="02020603050405020304" pitchFamily="18" charset="0"/>
            </a:endParaRPr>
          </a:p>
          <a:p>
            <a:pPr marR="0" lvl="0">
              <a:spcBef>
                <a:spcPts val="0"/>
              </a:spcBef>
            </a:pPr>
            <a:r>
              <a:rPr lang="en-US" sz="1600" b="1" dirty="0">
                <a:ea typeface="Aptos"/>
                <a:cs typeface="Times New Roman" panose="02020603050405020304" pitchFamily="18" charset="0"/>
              </a:rPr>
              <a:t>Insight</a:t>
            </a:r>
            <a:r>
              <a:rPr lang="en-US" sz="1600" dirty="0">
                <a:ea typeface="Aptos"/>
                <a:cs typeface="Times New Roman" panose="02020603050405020304" pitchFamily="18" charset="0"/>
              </a:rPr>
              <a:t>: Where most customers are located.</a:t>
            </a:r>
          </a:p>
          <a:p>
            <a:pPr marR="0" lvl="0">
              <a:spcBef>
                <a:spcPts val="0"/>
              </a:spcBef>
            </a:pPr>
            <a:r>
              <a:rPr lang="en-US" sz="1600" b="1" dirty="0">
                <a:ea typeface="Aptos"/>
                <a:cs typeface="Times New Roman" panose="02020603050405020304" pitchFamily="18" charset="0"/>
              </a:rPr>
              <a:t>Business Value</a:t>
            </a:r>
            <a:r>
              <a:rPr lang="en-US" sz="1600" dirty="0">
                <a:ea typeface="Aptos"/>
                <a:cs typeface="Times New Roman" panose="02020603050405020304" pitchFamily="18" charset="0"/>
              </a:rPr>
              <a:t>: Supports logistics and location-specific </a:t>
            </a:r>
            <a:r>
              <a:rPr lang="en-US" sz="1600" dirty="0" smtClean="0">
                <a:ea typeface="Aptos"/>
                <a:cs typeface="Times New Roman" panose="02020603050405020304" pitchFamily="18" charset="0"/>
              </a:rPr>
              <a:t>campaigns</a:t>
            </a:r>
          </a:p>
          <a:p>
            <a:pPr marR="0" lvl="0">
              <a:spcBef>
                <a:spcPts val="0"/>
              </a:spcBef>
            </a:pPr>
            <a:r>
              <a:rPr lang="en-US" sz="1600" b="1" dirty="0" smtClean="0">
                <a:effectLst/>
                <a:latin typeface="Aptos"/>
                <a:ea typeface="Aptos"/>
                <a:cs typeface="Times New Roman" panose="02020603050405020304" pitchFamily="18" charset="0"/>
              </a:rPr>
              <a:t>Visuals</a:t>
            </a:r>
            <a:r>
              <a:rPr lang="en-US" sz="1600" dirty="0" smtClean="0">
                <a:effectLst/>
                <a:latin typeface="Aptos"/>
                <a:ea typeface="Aptos"/>
                <a:cs typeface="Times New Roman" panose="02020603050405020304" pitchFamily="18" charset="0"/>
              </a:rPr>
              <a:t> :Column Chart </a:t>
            </a:r>
            <a:endParaRPr lang="en-US" sz="1600" dirty="0">
              <a:effectLst/>
              <a:latin typeface="Aptos"/>
              <a:ea typeface="Aptos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006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0800000" flipV="1">
            <a:off x="490887" y="0"/>
            <a:ext cx="10626010" cy="77964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Business Context</a:t>
            </a:r>
            <a:endParaRPr lang="en-US" sz="4400" dirty="0"/>
          </a:p>
        </p:txBody>
      </p:sp>
      <p:sp>
        <p:nvSpPr>
          <p:cNvPr id="6" name="Rectangle 5"/>
          <p:cNvSpPr/>
          <p:nvPr/>
        </p:nvSpPr>
        <p:spPr>
          <a:xfrm>
            <a:off x="191629" y="839586"/>
            <a:ext cx="11487753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/>
              <a:t>🏢 Client Overview</a:t>
            </a:r>
          </a:p>
          <a:p>
            <a:r>
              <a:rPr lang="en-US" sz="1600" dirty="0"/>
              <a:t>The client is a </a:t>
            </a:r>
            <a:r>
              <a:rPr lang="en-US" sz="1600" b="1" dirty="0"/>
              <a:t>leading retail chain in India</a:t>
            </a:r>
            <a:r>
              <a:rPr lang="en-US" sz="1600" dirty="0"/>
              <a:t> with a widespread network of physical stores and possibly online channels. Operating in a highly competitive and rapidly evolving market, the client faces challenges in understanding changing consumer behaviors, optimizing sales channels, and maximizing product performance</a:t>
            </a:r>
            <a:r>
              <a:rPr lang="en-US" sz="1600" dirty="0" smtClean="0"/>
              <a:t>.</a:t>
            </a:r>
          </a:p>
          <a:p>
            <a:endParaRPr lang="en-US" sz="1600" b="1" dirty="0"/>
          </a:p>
          <a:p>
            <a:r>
              <a:rPr lang="en-US" sz="1600" b="1" dirty="0" smtClean="0"/>
              <a:t> </a:t>
            </a:r>
            <a:r>
              <a:rPr lang="en-US" b="1" u="sng" dirty="0"/>
              <a:t>📈 Business Need</a:t>
            </a:r>
          </a:p>
          <a:p>
            <a:r>
              <a:rPr lang="en-US" sz="1600" dirty="0"/>
              <a:t>To maintain their leadership in the retail industry and stay ahead of competitors, the client has chosen to </a:t>
            </a:r>
            <a:r>
              <a:rPr lang="en-US" sz="1600" b="1" dirty="0"/>
              <a:t>partner with </a:t>
            </a:r>
            <a:r>
              <a:rPr lang="en-US" sz="1600" b="1" dirty="0" err="1"/>
              <a:t>AnalytixLabs</a:t>
            </a:r>
            <a:r>
              <a:rPr lang="en-US" sz="1600" dirty="0"/>
              <a:t> for strategic data analytics support. Their goal is to </a:t>
            </a:r>
            <a:r>
              <a:rPr lang="en-US" sz="1600" b="1" dirty="0"/>
              <a:t>leverage Point of Sale (POS) data</a:t>
            </a:r>
            <a:r>
              <a:rPr lang="en-US" sz="1600" dirty="0"/>
              <a:t> — which includes customer transactions, product sales, channel information, and more — to extract </a:t>
            </a:r>
            <a:r>
              <a:rPr lang="en-US" sz="1600" b="1" dirty="0"/>
              <a:t>actionable insights</a:t>
            </a:r>
            <a:r>
              <a:rPr lang="en-US" sz="1600" dirty="0"/>
              <a:t> that can drive better decision-making and fuel business growth</a:t>
            </a:r>
            <a:r>
              <a:rPr lang="en-US" sz="1600" dirty="0" smtClean="0"/>
              <a:t>.</a:t>
            </a:r>
          </a:p>
          <a:p>
            <a:endParaRPr lang="en-US" sz="1600" dirty="0"/>
          </a:p>
          <a:p>
            <a:r>
              <a:rPr lang="en-US" b="1" u="sng" dirty="0"/>
              <a:t>✅ Reason Behind This </a:t>
            </a:r>
            <a:r>
              <a:rPr lang="en-US" b="1" u="sng" dirty="0" smtClean="0"/>
              <a:t>Survey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To gain a deeper understanding of customer behavior and preferences.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To evaluate product and category performance across stores and channels.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To identify high-performing and underperforming stores and regions.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To uncover sales trends and the impact of seasonality.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To measure key business metrics like customer retention, repeat rate, and </a:t>
            </a:r>
            <a:r>
              <a:rPr lang="en-US" sz="1600" dirty="0" smtClean="0"/>
              <a:t>churn(many customers are leaving).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To find cross-selling and upselling opportunities.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To segment customers for targeted CRM and marketing campaigns.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To support strategic planning for the upcoming year.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To enhance overall business performance and profitability using analytics.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5340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3062"/>
            <a:ext cx="5360276" cy="1451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1000"/>
              </a:spcAft>
            </a:pP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3.Top </a:t>
            </a:r>
            <a:r>
              <a:rPr lang="en-US" sz="1600" b="1" dirty="0">
                <a:ea typeface="Aptos"/>
                <a:cs typeface="Times New Roman" panose="02020603050405020304" pitchFamily="18" charset="0"/>
              </a:rPr>
              <a:t>10 Customers by Total </a:t>
            </a: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Orders</a:t>
            </a:r>
            <a:endParaRPr lang="en-US" sz="1600" dirty="0" smtClean="0">
              <a:ea typeface="Aptos"/>
              <a:cs typeface="Times New Roman" panose="02020603050405020304" pitchFamily="18" charset="0"/>
            </a:endParaRPr>
          </a:p>
          <a:p>
            <a:pPr marR="0" lvl="0">
              <a:spcBef>
                <a:spcPts val="0"/>
              </a:spcBef>
            </a:pP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Insight</a:t>
            </a:r>
            <a:r>
              <a:rPr lang="en-US" sz="1600" b="1" dirty="0">
                <a:ea typeface="Aptos"/>
                <a:cs typeface="Times New Roman" panose="02020603050405020304" pitchFamily="18" charset="0"/>
              </a:rPr>
              <a:t>:</a:t>
            </a:r>
            <a:r>
              <a:rPr lang="en-US" sz="1600" dirty="0">
                <a:ea typeface="Aptos"/>
                <a:cs typeface="Times New Roman" panose="02020603050405020304" pitchFamily="18" charset="0"/>
              </a:rPr>
              <a:t> Most active </a:t>
            </a:r>
            <a:r>
              <a:rPr lang="en-US" sz="1600" dirty="0" smtClean="0">
                <a:ea typeface="Aptos"/>
                <a:cs typeface="Times New Roman" panose="02020603050405020304" pitchFamily="18" charset="0"/>
              </a:rPr>
              <a:t>buyers.</a:t>
            </a:r>
          </a:p>
          <a:p>
            <a:pPr marR="0" lvl="0">
              <a:spcBef>
                <a:spcPts val="0"/>
              </a:spcBef>
            </a:pP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Business </a:t>
            </a:r>
            <a:r>
              <a:rPr lang="en-US" sz="1600" b="1" dirty="0">
                <a:ea typeface="Aptos"/>
                <a:cs typeface="Times New Roman" panose="02020603050405020304" pitchFamily="18" charset="0"/>
              </a:rPr>
              <a:t>Value</a:t>
            </a:r>
            <a:r>
              <a:rPr lang="en-US" sz="1600" dirty="0">
                <a:ea typeface="Aptos"/>
                <a:cs typeface="Times New Roman" panose="02020603050405020304" pitchFamily="18" charset="0"/>
              </a:rPr>
              <a:t>: Loyalty programs can target these users</a:t>
            </a:r>
            <a:r>
              <a:rPr lang="en-US" sz="1200" dirty="0" smtClean="0">
                <a:latin typeface="Aptos"/>
                <a:ea typeface="Aptos"/>
                <a:cs typeface="Times New Roman" panose="02020603050405020304" pitchFamily="18" charset="0"/>
              </a:rPr>
              <a:t>.</a:t>
            </a:r>
          </a:p>
          <a:p>
            <a:pPr marR="0" lvl="0">
              <a:spcBef>
                <a:spcPts val="0"/>
              </a:spcBef>
            </a:pPr>
            <a:r>
              <a:rPr lang="en-US" sz="1600" b="1" dirty="0" smtClean="0">
                <a:effectLst/>
                <a:ea typeface="Aptos"/>
                <a:cs typeface="Times New Roman" panose="02020603050405020304" pitchFamily="18" charset="0"/>
              </a:rPr>
              <a:t>Visuals </a:t>
            </a:r>
            <a:r>
              <a:rPr lang="en-US" sz="1600" dirty="0" smtClean="0">
                <a:effectLst/>
                <a:ea typeface="Aptos"/>
                <a:cs typeface="Times New Roman" panose="02020603050405020304" pitchFamily="18" charset="0"/>
              </a:rPr>
              <a:t>: Column Chart</a:t>
            </a:r>
            <a:endParaRPr lang="en-US" sz="1600" dirty="0">
              <a:effectLst/>
              <a:ea typeface="Aptos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624" y="1856233"/>
            <a:ext cx="7991856" cy="369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1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925"/>
          <a:stretch/>
        </p:blipFill>
        <p:spPr>
          <a:xfrm>
            <a:off x="420624" y="1773649"/>
            <a:ext cx="10771632" cy="411537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056" y="0"/>
            <a:ext cx="12124944" cy="1205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1000"/>
              </a:spcAft>
            </a:pP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4.Average Order by City:</a:t>
            </a:r>
            <a:endParaRPr lang="en-US" sz="1600" b="1" dirty="0">
              <a:ea typeface="Aptos"/>
              <a:cs typeface="Times New Roman" panose="02020603050405020304" pitchFamily="18" charset="0"/>
            </a:endParaRPr>
          </a:p>
          <a:p>
            <a:pPr marR="0" lvl="0">
              <a:spcBef>
                <a:spcPts val="0"/>
              </a:spcBef>
            </a:pPr>
            <a:r>
              <a:rPr lang="en-US" sz="1600" b="1" dirty="0">
                <a:ea typeface="Aptos"/>
                <a:cs typeface="Times New Roman" panose="02020603050405020304" pitchFamily="18" charset="0"/>
              </a:rPr>
              <a:t>Insight</a:t>
            </a:r>
            <a:r>
              <a:rPr lang="en-US" sz="1600" dirty="0">
                <a:ea typeface="Aptos"/>
                <a:cs typeface="Times New Roman" panose="02020603050405020304" pitchFamily="18" charset="0"/>
              </a:rPr>
              <a:t>: </a:t>
            </a:r>
            <a:r>
              <a:rPr lang="en-US" sz="1600" dirty="0"/>
              <a:t>Cities like </a:t>
            </a:r>
            <a:r>
              <a:rPr lang="en-US" sz="1600" dirty="0" err="1"/>
              <a:t>Maghar</a:t>
            </a:r>
            <a:r>
              <a:rPr lang="en-US" sz="1600" dirty="0"/>
              <a:t> and </a:t>
            </a:r>
            <a:r>
              <a:rPr lang="en-US" sz="1600" dirty="0" err="1"/>
              <a:t>Jawar</a:t>
            </a:r>
            <a:r>
              <a:rPr lang="en-US" sz="1600" dirty="0"/>
              <a:t> show significantly higher average orders per customer</a:t>
            </a:r>
            <a:r>
              <a:rPr lang="en-US" sz="1600" dirty="0" smtClean="0"/>
              <a:t>.</a:t>
            </a:r>
          </a:p>
          <a:p>
            <a:pPr marR="0" lvl="0">
              <a:spcBef>
                <a:spcPts val="0"/>
              </a:spcBef>
            </a:pP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Business </a:t>
            </a:r>
            <a:r>
              <a:rPr lang="en-US" sz="1600" b="1" dirty="0">
                <a:ea typeface="Aptos"/>
                <a:cs typeface="Times New Roman" panose="02020603050405020304" pitchFamily="18" charset="0"/>
              </a:rPr>
              <a:t>Value</a:t>
            </a:r>
            <a:r>
              <a:rPr lang="en-US" sz="1600" dirty="0" smtClean="0">
                <a:ea typeface="Aptos"/>
                <a:cs typeface="Times New Roman" panose="02020603050405020304" pitchFamily="18" charset="0"/>
              </a:rPr>
              <a:t>: </a:t>
            </a:r>
            <a:r>
              <a:rPr lang="en-US" sz="1600" dirty="0"/>
              <a:t>Focus on cities with higher average orders to increase sales and keep customers loyal.</a:t>
            </a:r>
            <a:endParaRPr lang="en-US" sz="1600" dirty="0">
              <a:ea typeface="Aptos"/>
              <a:cs typeface="Times New Roman" panose="02020603050405020304" pitchFamily="18" charset="0"/>
            </a:endParaRPr>
          </a:p>
          <a:p>
            <a:pPr marR="0" lvl="0">
              <a:spcBef>
                <a:spcPts val="0"/>
              </a:spcBef>
            </a:pPr>
            <a:r>
              <a:rPr lang="en-US" sz="1600" b="1" dirty="0">
                <a:latin typeface="Aptos"/>
                <a:ea typeface="Aptos"/>
                <a:cs typeface="Times New Roman" panose="02020603050405020304" pitchFamily="18" charset="0"/>
              </a:rPr>
              <a:t>Visuals</a:t>
            </a:r>
            <a:r>
              <a:rPr lang="en-US" sz="1600" dirty="0">
                <a:latin typeface="Aptos"/>
                <a:ea typeface="Aptos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Aptos"/>
                <a:ea typeface="Aptos"/>
                <a:cs typeface="Times New Roman" panose="02020603050405020304" pitchFamily="18" charset="0"/>
              </a:rPr>
              <a:t>:Bar </a:t>
            </a:r>
            <a:r>
              <a:rPr lang="en-US" sz="1600" dirty="0">
                <a:latin typeface="Aptos"/>
                <a:ea typeface="Aptos"/>
                <a:cs typeface="Times New Roman" panose="02020603050405020304" pitchFamily="18" charset="0"/>
              </a:rPr>
              <a:t>Chart </a:t>
            </a:r>
          </a:p>
        </p:txBody>
      </p:sp>
    </p:spTree>
    <p:extLst>
      <p:ext uri="{BB962C8B-B14F-4D97-AF65-F5344CB8AC3E}">
        <p14:creationId xmlns:p14="http://schemas.microsoft.com/office/powerpoint/2010/main" val="2469579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253" y="1441913"/>
            <a:ext cx="7624475" cy="426394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24944" cy="1205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1000"/>
              </a:spcAft>
            </a:pPr>
            <a:r>
              <a:rPr lang="en-US" sz="1600" b="1" dirty="0">
                <a:ea typeface="Aptos"/>
                <a:cs typeface="Times New Roman" panose="02020603050405020304" pitchFamily="18" charset="0"/>
              </a:rPr>
              <a:t>4</a:t>
            </a: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.Order </a:t>
            </a:r>
            <a:r>
              <a:rPr lang="en-US" sz="1600" b="1" dirty="0">
                <a:ea typeface="Aptos"/>
                <a:cs typeface="Times New Roman" panose="02020603050405020304" pitchFamily="18" charset="0"/>
              </a:rPr>
              <a:t>Channel Preference </a:t>
            </a: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Segmentation</a:t>
            </a:r>
            <a:endParaRPr lang="en-US" sz="1600" dirty="0" smtClean="0">
              <a:ea typeface="Aptos"/>
              <a:cs typeface="Times New Roman" panose="02020603050405020304" pitchFamily="18" charset="0"/>
            </a:endParaRPr>
          </a:p>
          <a:p>
            <a:pPr marR="0" lvl="0">
              <a:spcBef>
                <a:spcPts val="0"/>
              </a:spcBef>
            </a:pP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Insight</a:t>
            </a:r>
            <a:r>
              <a:rPr lang="en-US" sz="1600" b="1" dirty="0">
                <a:ea typeface="Aptos"/>
                <a:cs typeface="Times New Roman" panose="02020603050405020304" pitchFamily="18" charset="0"/>
              </a:rPr>
              <a:t>: </a:t>
            </a:r>
            <a:r>
              <a:rPr lang="en-US" sz="1600" dirty="0">
                <a:ea typeface="Aptos"/>
                <a:cs typeface="Times New Roman" panose="02020603050405020304" pitchFamily="18" charset="0"/>
              </a:rPr>
              <a:t>Online, in-store, or phone order preference </a:t>
            </a:r>
            <a:r>
              <a:rPr lang="en-US" sz="1600" dirty="0" smtClean="0">
                <a:ea typeface="Aptos"/>
                <a:cs typeface="Times New Roman" panose="02020603050405020304" pitchFamily="18" charset="0"/>
              </a:rPr>
              <a:t> customer.</a:t>
            </a:r>
          </a:p>
          <a:p>
            <a:pPr marR="0" lvl="0">
              <a:spcBef>
                <a:spcPts val="0"/>
              </a:spcBef>
            </a:pP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Business </a:t>
            </a:r>
            <a:r>
              <a:rPr lang="en-US" sz="1600" b="1" dirty="0">
                <a:ea typeface="Aptos"/>
                <a:cs typeface="Times New Roman" panose="02020603050405020304" pitchFamily="18" charset="0"/>
              </a:rPr>
              <a:t>Value</a:t>
            </a:r>
            <a:r>
              <a:rPr lang="en-US" sz="1600" dirty="0">
                <a:ea typeface="Aptos"/>
                <a:cs typeface="Times New Roman" panose="02020603050405020304" pitchFamily="18" charset="0"/>
              </a:rPr>
              <a:t>: Invest in the right sales channels</a:t>
            </a:r>
            <a:r>
              <a:rPr lang="en-US" sz="1600" dirty="0" smtClean="0">
                <a:ea typeface="Aptos"/>
                <a:cs typeface="Times New Roman" panose="02020603050405020304" pitchFamily="18" charset="0"/>
              </a:rPr>
              <a:t>.</a:t>
            </a:r>
          </a:p>
          <a:p>
            <a:pPr marR="0" lvl="0">
              <a:spcBef>
                <a:spcPts val="0"/>
              </a:spcBef>
            </a:pPr>
            <a:r>
              <a:rPr lang="en-US" sz="1600" b="1" dirty="0" smtClean="0">
                <a:effectLst/>
                <a:ea typeface="Aptos"/>
                <a:cs typeface="Times New Roman" panose="02020603050405020304" pitchFamily="18" charset="0"/>
              </a:rPr>
              <a:t>Visua</a:t>
            </a: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ls :</a:t>
            </a:r>
            <a:r>
              <a:rPr lang="en-US" sz="1600" dirty="0" smtClean="0">
                <a:ea typeface="Aptos"/>
                <a:cs typeface="Times New Roman" panose="02020603050405020304" pitchFamily="18" charset="0"/>
              </a:rPr>
              <a:t>Pie Chart</a:t>
            </a:r>
            <a:endParaRPr lang="en-US" sz="1600" dirty="0">
              <a:effectLst/>
              <a:ea typeface="Aptos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2072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5052848" cy="1205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1000"/>
              </a:spcAft>
            </a:pPr>
            <a:r>
              <a:rPr lang="en-US" sz="1600" b="1" dirty="0">
                <a:ea typeface="Aptos"/>
                <a:cs typeface="Times New Roman" panose="02020603050405020304" pitchFamily="18" charset="0"/>
              </a:rPr>
              <a:t>5</a:t>
            </a: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.Top </a:t>
            </a:r>
            <a:r>
              <a:rPr lang="en-US" sz="1600" b="1" dirty="0">
                <a:ea typeface="Aptos"/>
                <a:cs typeface="Times New Roman" panose="02020603050405020304" pitchFamily="18" charset="0"/>
              </a:rPr>
              <a:t>10 Customers by </a:t>
            </a: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 Revenue</a:t>
            </a:r>
          </a:p>
          <a:p>
            <a:pPr marR="0" lvl="0">
              <a:spcBef>
                <a:spcPts val="0"/>
              </a:spcBef>
            </a:pP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Insight</a:t>
            </a:r>
            <a:r>
              <a:rPr lang="en-US" sz="1600" b="1" dirty="0">
                <a:ea typeface="Aptos"/>
                <a:cs typeface="Times New Roman" panose="02020603050405020304" pitchFamily="18" charset="0"/>
              </a:rPr>
              <a:t>: </a:t>
            </a:r>
            <a:r>
              <a:rPr lang="en-US" sz="1600" dirty="0">
                <a:ea typeface="Aptos"/>
                <a:cs typeface="Times New Roman" panose="02020603050405020304" pitchFamily="18" charset="0"/>
              </a:rPr>
              <a:t>Highest revenue generating </a:t>
            </a:r>
            <a:r>
              <a:rPr lang="en-US" sz="1600" dirty="0" smtClean="0">
                <a:ea typeface="Aptos"/>
                <a:cs typeface="Times New Roman" panose="02020603050405020304" pitchFamily="18" charset="0"/>
              </a:rPr>
              <a:t>customers.</a:t>
            </a:r>
          </a:p>
          <a:p>
            <a:pPr marR="0" lvl="0">
              <a:spcBef>
                <a:spcPts val="0"/>
              </a:spcBef>
            </a:pP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Business </a:t>
            </a:r>
            <a:r>
              <a:rPr lang="en-US" sz="1600" b="1" dirty="0">
                <a:ea typeface="Aptos"/>
                <a:cs typeface="Times New Roman" panose="02020603050405020304" pitchFamily="18" charset="0"/>
              </a:rPr>
              <a:t>Value: </a:t>
            </a:r>
            <a:r>
              <a:rPr lang="en-US" sz="1600" dirty="0">
                <a:ea typeface="Aptos"/>
                <a:cs typeface="Times New Roman" panose="02020603050405020304" pitchFamily="18" charset="0"/>
              </a:rPr>
              <a:t>Useful for VIP customer programs</a:t>
            </a:r>
            <a:r>
              <a:rPr lang="en-US" sz="1600" dirty="0" smtClean="0">
                <a:ea typeface="Aptos"/>
                <a:cs typeface="Times New Roman" panose="02020603050405020304" pitchFamily="18" charset="0"/>
              </a:rPr>
              <a:t>.</a:t>
            </a:r>
          </a:p>
          <a:p>
            <a:pPr marR="0" lvl="0">
              <a:spcBef>
                <a:spcPts val="0"/>
              </a:spcBef>
            </a:pPr>
            <a:r>
              <a:rPr lang="en-US" sz="1600" b="1" dirty="0" smtClean="0">
                <a:effectLst/>
                <a:ea typeface="Aptos"/>
                <a:cs typeface="Times New Roman" panose="02020603050405020304" pitchFamily="18" charset="0"/>
              </a:rPr>
              <a:t>Visuals :</a:t>
            </a:r>
            <a:r>
              <a:rPr lang="en-US" sz="1600" dirty="0" smtClean="0">
                <a:effectLst/>
                <a:ea typeface="Aptos"/>
                <a:cs typeface="Times New Roman" panose="02020603050405020304" pitchFamily="18" charset="0"/>
              </a:rPr>
              <a:t> Column Chart</a:t>
            </a:r>
            <a:endParaRPr lang="en-US" sz="1600" dirty="0">
              <a:effectLst/>
              <a:ea typeface="Aptos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59552" y="3622889"/>
            <a:ext cx="6589481" cy="1205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1000"/>
              </a:spcAft>
            </a:pP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6.Top </a:t>
            </a:r>
            <a:r>
              <a:rPr lang="en-US" sz="1600" b="1" dirty="0">
                <a:ea typeface="Aptos"/>
                <a:cs typeface="Times New Roman" panose="02020603050405020304" pitchFamily="18" charset="0"/>
              </a:rPr>
              <a:t>Customers by </a:t>
            </a: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Profit</a:t>
            </a:r>
          </a:p>
          <a:p>
            <a:pPr marR="0" lvl="0">
              <a:spcBef>
                <a:spcPts val="0"/>
              </a:spcBef>
            </a:pP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Insight</a:t>
            </a:r>
            <a:r>
              <a:rPr lang="en-US" sz="1600" b="1" dirty="0">
                <a:ea typeface="Aptos"/>
                <a:cs typeface="Times New Roman" panose="02020603050405020304" pitchFamily="18" charset="0"/>
              </a:rPr>
              <a:t>:</a:t>
            </a:r>
            <a:r>
              <a:rPr lang="en-US" sz="1600" dirty="0">
                <a:ea typeface="Aptos"/>
                <a:cs typeface="Times New Roman" panose="02020603050405020304" pitchFamily="18" charset="0"/>
              </a:rPr>
              <a:t> Customers giving highest profit </a:t>
            </a:r>
            <a:r>
              <a:rPr lang="en-US" sz="1600" dirty="0" smtClean="0">
                <a:ea typeface="Aptos"/>
                <a:cs typeface="Times New Roman" panose="02020603050405020304" pitchFamily="18" charset="0"/>
              </a:rPr>
              <a:t>margins.</a:t>
            </a:r>
          </a:p>
          <a:p>
            <a:pPr marR="0" lvl="0">
              <a:spcBef>
                <a:spcPts val="0"/>
              </a:spcBef>
            </a:pP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Business </a:t>
            </a:r>
            <a:r>
              <a:rPr lang="en-US" sz="1600" b="1" dirty="0">
                <a:ea typeface="Aptos"/>
                <a:cs typeface="Times New Roman" panose="02020603050405020304" pitchFamily="18" charset="0"/>
              </a:rPr>
              <a:t>Value:</a:t>
            </a:r>
            <a:r>
              <a:rPr lang="en-US" sz="1600" dirty="0">
                <a:ea typeface="Aptos"/>
                <a:cs typeface="Times New Roman" panose="02020603050405020304" pitchFamily="18" charset="0"/>
              </a:rPr>
              <a:t> Prioritize profitable segments</a:t>
            </a:r>
            <a:r>
              <a:rPr lang="en-US" sz="1600" dirty="0" smtClean="0">
                <a:ea typeface="Aptos"/>
                <a:cs typeface="Times New Roman" panose="02020603050405020304" pitchFamily="18" charset="0"/>
              </a:rPr>
              <a:t>.</a:t>
            </a:r>
          </a:p>
          <a:p>
            <a:pPr marR="0" lvl="0">
              <a:spcBef>
                <a:spcPts val="0"/>
              </a:spcBef>
            </a:pPr>
            <a:r>
              <a:rPr lang="en-US" sz="1600" b="1" dirty="0" smtClean="0">
                <a:effectLst/>
                <a:ea typeface="Aptos"/>
                <a:cs typeface="Times New Roman" panose="02020603050405020304" pitchFamily="18" charset="0"/>
              </a:rPr>
              <a:t>Visual</a:t>
            </a:r>
            <a:r>
              <a:rPr lang="en-US" sz="1600" dirty="0" smtClean="0">
                <a:effectLst/>
                <a:ea typeface="Aptos"/>
                <a:cs typeface="Times New Roman" panose="02020603050405020304" pitchFamily="18" charset="0"/>
              </a:rPr>
              <a:t> : Column Chart </a:t>
            </a:r>
            <a:endParaRPr lang="en-US" sz="1600" dirty="0">
              <a:effectLst/>
              <a:ea typeface="Aptos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01" t="2050" r="776" b="1539"/>
          <a:stretch/>
        </p:blipFill>
        <p:spPr>
          <a:xfrm>
            <a:off x="5559552" y="44203"/>
            <a:ext cx="6245352" cy="33741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540" y="2331719"/>
            <a:ext cx="5450356" cy="379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9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06" y="1418792"/>
            <a:ext cx="10444430" cy="451548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12192000" cy="1205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1000"/>
              </a:spcAft>
            </a:pPr>
            <a:r>
              <a:rPr lang="en-US" sz="1600" b="1" dirty="0">
                <a:ea typeface="Aptos"/>
                <a:cs typeface="Times New Roman" panose="02020603050405020304" pitchFamily="18" charset="0"/>
              </a:rPr>
              <a:t>7</a:t>
            </a: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.Average </a:t>
            </a:r>
            <a:r>
              <a:rPr lang="en-US" sz="1600" b="1" dirty="0">
                <a:ea typeface="Aptos"/>
                <a:cs typeface="Times New Roman" panose="02020603050405020304" pitchFamily="18" charset="0"/>
              </a:rPr>
              <a:t>Revenue Per Order by </a:t>
            </a: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State</a:t>
            </a:r>
            <a:endParaRPr lang="en-US" sz="1600" dirty="0" smtClean="0">
              <a:ea typeface="Aptos"/>
              <a:cs typeface="Times New Roman" panose="02020603050405020304" pitchFamily="18" charset="0"/>
            </a:endParaRPr>
          </a:p>
          <a:p>
            <a:pPr marR="0" lvl="0" algn="just">
              <a:spcBef>
                <a:spcPts val="0"/>
              </a:spcBef>
            </a:pP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Insight</a:t>
            </a:r>
            <a:r>
              <a:rPr lang="en-US" sz="1600" b="1" dirty="0">
                <a:ea typeface="Aptos"/>
                <a:cs typeface="Times New Roman" panose="02020603050405020304" pitchFamily="18" charset="0"/>
              </a:rPr>
              <a:t>:</a:t>
            </a:r>
            <a:r>
              <a:rPr lang="en-US" sz="1600" dirty="0">
                <a:ea typeface="Aptos"/>
                <a:cs typeface="Times New Roman" panose="02020603050405020304" pitchFamily="18" charset="0"/>
              </a:rPr>
              <a:t> Where customers spend more per order.</a:t>
            </a:r>
          </a:p>
          <a:p>
            <a:pPr algn="just"/>
            <a:r>
              <a:rPr lang="en-US" sz="1600" b="1" dirty="0">
                <a:ea typeface="Aptos"/>
                <a:cs typeface="Times New Roman" panose="02020603050405020304" pitchFamily="18" charset="0"/>
              </a:rPr>
              <a:t>Business Value:</a:t>
            </a:r>
            <a:r>
              <a:rPr lang="en-US" sz="1600" dirty="0">
                <a:ea typeface="Aptos"/>
                <a:cs typeface="Times New Roman" panose="02020603050405020304" pitchFamily="18" charset="0"/>
              </a:rPr>
              <a:t> Revenue potential by state</a:t>
            </a:r>
            <a:r>
              <a:rPr lang="en-US" sz="1600" dirty="0" smtClean="0">
                <a:ea typeface="Aptos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1600" b="1" dirty="0" smtClean="0">
                <a:cs typeface="Times New Roman" panose="02020603050405020304" pitchFamily="18" charset="0"/>
              </a:rPr>
              <a:t>Visuals :</a:t>
            </a:r>
            <a:r>
              <a:rPr lang="en-US" sz="1600" dirty="0" smtClean="0">
                <a:cs typeface="Times New Roman" panose="02020603050405020304" pitchFamily="18" charset="0"/>
              </a:rPr>
              <a:t> column or map chart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6515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1205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>
              <a:spcBef>
                <a:spcPts val="0"/>
              </a:spcBef>
              <a:spcAft>
                <a:spcPts val="1000"/>
              </a:spcAft>
            </a:pPr>
            <a:r>
              <a:rPr lang="en-US" sz="1600" b="1" dirty="0">
                <a:ea typeface="Aptos"/>
                <a:cs typeface="Times New Roman" panose="02020603050405020304" pitchFamily="18" charset="0"/>
              </a:rPr>
              <a:t>8</a:t>
            </a: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. </a:t>
            </a:r>
            <a:r>
              <a:rPr lang="en-US" sz="1600" b="1" dirty="0"/>
              <a:t>How many customers have used </a:t>
            </a:r>
            <a:r>
              <a:rPr lang="en-US" sz="1600" b="1" dirty="0" smtClean="0"/>
              <a:t>discounts</a:t>
            </a:r>
          </a:p>
          <a:p>
            <a:pPr marR="0" lvl="0" algn="just">
              <a:spcBef>
                <a:spcPts val="0"/>
              </a:spcBef>
            </a:pP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Insight</a:t>
            </a:r>
            <a:r>
              <a:rPr lang="en-US" sz="1600" b="1" dirty="0">
                <a:ea typeface="Aptos"/>
                <a:cs typeface="Times New Roman" panose="02020603050405020304" pitchFamily="18" charset="0"/>
              </a:rPr>
              <a:t>:</a:t>
            </a:r>
            <a:r>
              <a:rPr lang="en-US" sz="1600" dirty="0">
                <a:ea typeface="Aptos"/>
                <a:cs typeface="Times New Roman" panose="02020603050405020304" pitchFamily="18" charset="0"/>
              </a:rPr>
              <a:t> </a:t>
            </a:r>
            <a:r>
              <a:rPr lang="en-US" sz="1600" dirty="0"/>
              <a:t>Around </a:t>
            </a:r>
            <a:r>
              <a:rPr lang="en-US" sz="1600" b="1" dirty="0"/>
              <a:t>40%</a:t>
            </a:r>
            <a:r>
              <a:rPr lang="en-US" sz="1600" dirty="0"/>
              <a:t> of customers utilized discounts, showing potential to boost retention through targeted promotions</a:t>
            </a:r>
            <a:r>
              <a:rPr lang="en-US" sz="1600" dirty="0" smtClean="0"/>
              <a:t>.</a:t>
            </a:r>
          </a:p>
          <a:p>
            <a:pPr marR="0" lvl="0" algn="just">
              <a:spcBef>
                <a:spcPts val="0"/>
              </a:spcBef>
            </a:pP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Business </a:t>
            </a:r>
            <a:r>
              <a:rPr lang="en-US" sz="1600" b="1" dirty="0">
                <a:ea typeface="Aptos"/>
                <a:cs typeface="Times New Roman" panose="02020603050405020304" pitchFamily="18" charset="0"/>
              </a:rPr>
              <a:t>Value:</a:t>
            </a:r>
            <a:r>
              <a:rPr lang="en-US" sz="1600" dirty="0">
                <a:ea typeface="Aptos"/>
                <a:cs typeface="Times New Roman" panose="02020603050405020304" pitchFamily="18" charset="0"/>
              </a:rPr>
              <a:t> </a:t>
            </a:r>
            <a:r>
              <a:rPr lang="en-US" sz="1600" dirty="0"/>
              <a:t>Helps evaluate the effectiveness of discount strategies on customer engagement</a:t>
            </a:r>
            <a:r>
              <a:rPr lang="en-US" sz="1600" dirty="0" smtClean="0"/>
              <a:t>.</a:t>
            </a:r>
          </a:p>
          <a:p>
            <a:pPr algn="just"/>
            <a:r>
              <a:rPr lang="en-US" sz="1600" b="1" dirty="0" smtClean="0">
                <a:cs typeface="Times New Roman" panose="02020603050405020304" pitchFamily="18" charset="0"/>
              </a:rPr>
              <a:t>Visuals </a:t>
            </a:r>
            <a:r>
              <a:rPr lang="en-US" sz="1600" b="1" dirty="0">
                <a:cs typeface="Times New Roman" panose="02020603050405020304" pitchFamily="18" charset="0"/>
              </a:rPr>
              <a:t>:</a:t>
            </a:r>
            <a:r>
              <a:rPr lang="en-US" sz="1600" dirty="0"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cs typeface="Times New Roman" panose="02020603050405020304" pitchFamily="18" charset="0"/>
              </a:rPr>
              <a:t>Pie chart 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545" y="1565248"/>
            <a:ext cx="6839712" cy="439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19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4" y="1800172"/>
            <a:ext cx="11402568" cy="434459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316968" cy="1205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1600" b="1" dirty="0"/>
              <a:t>9</a:t>
            </a:r>
            <a:r>
              <a:rPr lang="en-US" sz="1600" b="1" dirty="0" smtClean="0"/>
              <a:t>.Monthly </a:t>
            </a:r>
            <a:r>
              <a:rPr lang="en-US" sz="1600" b="1" dirty="0"/>
              <a:t>Summary of Customers, Orders, and </a:t>
            </a:r>
            <a:r>
              <a:rPr lang="en-US" sz="1600" b="1" dirty="0" smtClean="0"/>
              <a:t>Revenue:</a:t>
            </a:r>
          </a:p>
          <a:p>
            <a:r>
              <a:rPr lang="en-US" sz="1600" b="1" dirty="0" smtClean="0"/>
              <a:t>Insights: </a:t>
            </a:r>
            <a:r>
              <a:rPr lang="en-US" sz="1600" dirty="0"/>
              <a:t>Identifies peak and low-performing months to plan better marketing and resource allocation</a:t>
            </a:r>
            <a:r>
              <a:rPr lang="en-US" sz="1600" dirty="0" smtClean="0"/>
              <a:t>.</a:t>
            </a:r>
          </a:p>
          <a:p>
            <a:r>
              <a:rPr lang="en-US" sz="1600" b="1" dirty="0" smtClean="0"/>
              <a:t>Business Value : </a:t>
            </a:r>
            <a:r>
              <a:rPr lang="en-US" sz="1600" dirty="0"/>
              <a:t>Helps track customer activity, order volume, and revenue growth over time</a:t>
            </a:r>
            <a:r>
              <a:rPr lang="en-US" sz="1600" dirty="0" smtClean="0"/>
              <a:t>.</a:t>
            </a:r>
          </a:p>
          <a:p>
            <a:r>
              <a:rPr lang="en-US" sz="1600" b="1" dirty="0" smtClean="0"/>
              <a:t>Visuals : </a:t>
            </a:r>
            <a:r>
              <a:rPr lang="en-US" sz="1600" dirty="0" smtClean="0"/>
              <a:t>Combo Chart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324337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148072" cy="1205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1000"/>
              </a:spcAft>
            </a:pP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10.Average </a:t>
            </a:r>
            <a:r>
              <a:rPr lang="en-US" sz="1600" b="1" dirty="0">
                <a:ea typeface="Aptos"/>
                <a:cs typeface="Times New Roman" panose="02020603050405020304" pitchFamily="18" charset="0"/>
              </a:rPr>
              <a:t>Satisfaction by </a:t>
            </a: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State</a:t>
            </a:r>
            <a:endParaRPr lang="en-US" sz="1600" dirty="0" smtClean="0">
              <a:ea typeface="Aptos"/>
              <a:cs typeface="Times New Roman" panose="02020603050405020304" pitchFamily="18" charset="0"/>
            </a:endParaRPr>
          </a:p>
          <a:p>
            <a:pPr marR="0" lvl="0">
              <a:spcBef>
                <a:spcPts val="0"/>
              </a:spcBef>
            </a:pP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Insight</a:t>
            </a:r>
            <a:r>
              <a:rPr lang="en-US" sz="1600" b="1" dirty="0">
                <a:ea typeface="Aptos"/>
                <a:cs typeface="Times New Roman" panose="02020603050405020304" pitchFamily="18" charset="0"/>
              </a:rPr>
              <a:t>: </a:t>
            </a:r>
            <a:r>
              <a:rPr lang="en-US" sz="1600" dirty="0">
                <a:ea typeface="Aptos"/>
                <a:cs typeface="Times New Roman" panose="02020603050405020304" pitchFamily="18" charset="0"/>
              </a:rPr>
              <a:t>How happy customers are in different </a:t>
            </a:r>
            <a:r>
              <a:rPr lang="en-US" sz="1600" dirty="0" smtClean="0">
                <a:ea typeface="Aptos"/>
                <a:cs typeface="Times New Roman" panose="02020603050405020304" pitchFamily="18" charset="0"/>
              </a:rPr>
              <a:t>states.</a:t>
            </a:r>
          </a:p>
          <a:p>
            <a:pPr marR="0" lvl="0">
              <a:spcBef>
                <a:spcPts val="0"/>
              </a:spcBef>
            </a:pP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Business </a:t>
            </a:r>
            <a:r>
              <a:rPr lang="en-US" sz="1600" b="1" dirty="0">
                <a:ea typeface="Aptos"/>
                <a:cs typeface="Times New Roman" panose="02020603050405020304" pitchFamily="18" charset="0"/>
              </a:rPr>
              <a:t>Value:</a:t>
            </a:r>
            <a:r>
              <a:rPr lang="en-US" sz="1600" dirty="0">
                <a:ea typeface="Aptos"/>
                <a:cs typeface="Times New Roman" panose="02020603050405020304" pitchFamily="18" charset="0"/>
              </a:rPr>
              <a:t> Regional service quality</a:t>
            </a:r>
            <a:r>
              <a:rPr lang="en-US" sz="1600" dirty="0" smtClean="0">
                <a:ea typeface="Aptos"/>
                <a:cs typeface="Times New Roman" panose="02020603050405020304" pitchFamily="18" charset="0"/>
              </a:rPr>
              <a:t>.</a:t>
            </a:r>
          </a:p>
          <a:p>
            <a:pPr marR="0" lvl="0">
              <a:spcBef>
                <a:spcPts val="0"/>
              </a:spcBef>
            </a:pPr>
            <a:r>
              <a:rPr lang="en-US" sz="1600" b="1" dirty="0" smtClean="0">
                <a:effectLst/>
                <a:ea typeface="Aptos"/>
                <a:cs typeface="Times New Roman" panose="02020603050405020304" pitchFamily="18" charset="0"/>
              </a:rPr>
              <a:t>Visuals:</a:t>
            </a:r>
            <a:r>
              <a:rPr lang="en-US" sz="1600" dirty="0" smtClean="0">
                <a:effectLst/>
                <a:ea typeface="Aptos"/>
                <a:cs typeface="Times New Roman" panose="02020603050405020304" pitchFamily="18" charset="0"/>
              </a:rPr>
              <a:t> Column Chart </a:t>
            </a:r>
            <a:endParaRPr lang="en-US" sz="1600" dirty="0">
              <a:effectLst/>
              <a:ea typeface="Aptos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" b="1537"/>
          <a:stretch/>
        </p:blipFill>
        <p:spPr>
          <a:xfrm>
            <a:off x="877824" y="1305919"/>
            <a:ext cx="9774935" cy="479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577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205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1000"/>
              </a:spcAft>
            </a:pP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11.</a:t>
            </a:r>
            <a:r>
              <a:rPr lang="en-US" sz="1600" b="1" dirty="0"/>
              <a:t> Distribution of Payment Method </a:t>
            </a:r>
            <a:r>
              <a:rPr lang="en-US" sz="1600" b="1" dirty="0" smtClean="0"/>
              <a:t>Users</a:t>
            </a:r>
          </a:p>
          <a:p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Insight : </a:t>
            </a:r>
            <a:r>
              <a:rPr lang="en-US" sz="1600" dirty="0" smtClean="0"/>
              <a:t>Most </a:t>
            </a:r>
            <a:r>
              <a:rPr lang="en-US" sz="1600" dirty="0"/>
              <a:t>customers prefer debit/credit cards over vouchers, indicating a shift toward digital payment behavior</a:t>
            </a:r>
            <a:r>
              <a:rPr lang="en-US" sz="1600" dirty="0" smtClean="0"/>
              <a:t>.</a:t>
            </a:r>
            <a:endParaRPr lang="en-US" sz="1600" dirty="0">
              <a:ea typeface="Aptos"/>
              <a:cs typeface="Times New Roman" panose="02020603050405020304" pitchFamily="18" charset="0"/>
            </a:endParaRPr>
          </a:p>
          <a:p>
            <a:pPr marR="0" lvl="0">
              <a:spcBef>
                <a:spcPts val="0"/>
              </a:spcBef>
            </a:pPr>
            <a:r>
              <a:rPr lang="en-US" sz="1600" b="1" dirty="0">
                <a:ea typeface="Aptos"/>
                <a:cs typeface="Times New Roman" panose="02020603050405020304" pitchFamily="18" charset="0"/>
              </a:rPr>
              <a:t>Business Value:</a:t>
            </a:r>
            <a:r>
              <a:rPr lang="en-US" sz="1600" dirty="0">
                <a:ea typeface="Aptos"/>
                <a:cs typeface="Times New Roman" panose="02020603050405020304" pitchFamily="18" charset="0"/>
              </a:rPr>
              <a:t> </a:t>
            </a:r>
            <a:r>
              <a:rPr lang="en-US" sz="1600" dirty="0"/>
              <a:t>Helps identify preferred payment methods to optimize promotions and partnerships</a:t>
            </a:r>
            <a:r>
              <a:rPr lang="en-US" sz="1600" dirty="0" smtClean="0"/>
              <a:t>.</a:t>
            </a:r>
          </a:p>
          <a:p>
            <a:pPr marR="0" lvl="0">
              <a:spcBef>
                <a:spcPts val="0"/>
              </a:spcBef>
            </a:pP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Visuals</a:t>
            </a:r>
            <a:r>
              <a:rPr lang="en-US" sz="1600" b="1" dirty="0">
                <a:ea typeface="Aptos"/>
                <a:cs typeface="Times New Roman" panose="02020603050405020304" pitchFamily="18" charset="0"/>
              </a:rPr>
              <a:t>:</a:t>
            </a:r>
            <a:r>
              <a:rPr lang="en-US" sz="1600" dirty="0">
                <a:ea typeface="Aptos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ea typeface="Aptos"/>
                <a:cs typeface="Times New Roman" panose="02020603050405020304" pitchFamily="18" charset="0"/>
              </a:rPr>
              <a:t>Pie Chart </a:t>
            </a:r>
            <a:endParaRPr lang="en-US" sz="1600" dirty="0">
              <a:ea typeface="Aptos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628" y="1683356"/>
            <a:ext cx="7222524" cy="429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923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205458"/>
            <a:ext cx="10104120" cy="512064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236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1000"/>
              </a:spcAft>
            </a:pP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12.</a:t>
            </a:r>
            <a:r>
              <a:rPr lang="en-US" sz="1600" b="1" dirty="0" smtClean="0"/>
              <a:t> </a:t>
            </a:r>
            <a:r>
              <a:rPr lang="en-US" sz="1600" b="1" dirty="0"/>
              <a:t>Payment Type Distribution by </a:t>
            </a:r>
            <a:r>
              <a:rPr lang="en-US" sz="1600" b="1" dirty="0" smtClean="0"/>
              <a:t>Gender</a:t>
            </a:r>
          </a:p>
          <a:p>
            <a:pPr marR="0" lvl="0">
              <a:spcBef>
                <a:spcPts val="0"/>
              </a:spcBef>
            </a:pP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Insight :</a:t>
            </a:r>
            <a:r>
              <a:rPr lang="en-US" sz="1600" dirty="0"/>
              <a:t>Females use credit cards more than males; other methods are less used by both..</a:t>
            </a:r>
            <a:endParaRPr lang="en-US" sz="1600" dirty="0">
              <a:ea typeface="Aptos"/>
              <a:cs typeface="Times New Roman" panose="02020603050405020304" pitchFamily="18" charset="0"/>
            </a:endParaRPr>
          </a:p>
          <a:p>
            <a:pPr marR="0" lvl="0">
              <a:spcBef>
                <a:spcPts val="0"/>
              </a:spcBef>
            </a:pPr>
            <a:r>
              <a:rPr lang="en-US" sz="1600" b="1" dirty="0">
                <a:ea typeface="Aptos"/>
                <a:cs typeface="Times New Roman" panose="02020603050405020304" pitchFamily="18" charset="0"/>
              </a:rPr>
              <a:t>Business </a:t>
            </a: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Value : </a:t>
            </a:r>
            <a:r>
              <a:rPr lang="en-US" sz="1600" dirty="0" smtClean="0"/>
              <a:t>Understand </a:t>
            </a:r>
            <a:r>
              <a:rPr lang="en-US" sz="1600" dirty="0"/>
              <a:t>which payment method is popular among males and females..</a:t>
            </a:r>
          </a:p>
          <a:p>
            <a:pPr marR="0" lvl="0">
              <a:spcBef>
                <a:spcPts val="0"/>
              </a:spcBef>
            </a:pP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Visuals : </a:t>
            </a:r>
            <a:r>
              <a:rPr lang="en-US" sz="1600" dirty="0" smtClean="0">
                <a:ea typeface="Aptos"/>
                <a:cs typeface="Times New Roman" panose="02020603050405020304" pitchFamily="18" charset="0"/>
              </a:rPr>
              <a:t>Clustered Column Chart</a:t>
            </a:r>
            <a:endParaRPr lang="en-US" sz="1600" dirty="0">
              <a:ea typeface="Aptos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499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74073" y="972589"/>
            <a:ext cx="4572000" cy="10141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470" y="3167149"/>
            <a:ext cx="3473901" cy="300203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18459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9144"/>
            <a:ext cx="12262104" cy="1205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1000"/>
              </a:spcAft>
            </a:pP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13.</a:t>
            </a:r>
            <a:r>
              <a:rPr lang="en-US" sz="1600" dirty="0"/>
              <a:t> </a:t>
            </a:r>
            <a:r>
              <a:rPr lang="en-US" sz="1600" b="1" dirty="0"/>
              <a:t>Customer </a:t>
            </a:r>
            <a:r>
              <a:rPr lang="en-US" sz="1600" b="1" dirty="0" err="1"/>
              <a:t>Tiering</a:t>
            </a:r>
            <a:r>
              <a:rPr lang="en-US" sz="1600" b="1" dirty="0"/>
              <a:t> Based on </a:t>
            </a:r>
            <a:r>
              <a:rPr lang="en-US" sz="1600" b="1" dirty="0" smtClean="0"/>
              <a:t>Revenue</a:t>
            </a:r>
            <a:endParaRPr lang="en-US" sz="1600" b="1" dirty="0"/>
          </a:p>
          <a:p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Insight :</a:t>
            </a:r>
            <a:r>
              <a:rPr lang="en-US" sz="1600" dirty="0"/>
              <a:t>Most customers fall into the Silver and Bronze tiers, indicating scope to upsell and improve customer value.</a:t>
            </a:r>
          </a:p>
          <a:p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Business </a:t>
            </a:r>
            <a:r>
              <a:rPr lang="en-US" sz="1600" b="1" dirty="0">
                <a:ea typeface="Aptos"/>
                <a:cs typeface="Times New Roman" panose="02020603050405020304" pitchFamily="18" charset="0"/>
              </a:rPr>
              <a:t>Value </a:t>
            </a: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:</a:t>
            </a:r>
            <a:r>
              <a:rPr lang="en-US" sz="1600" dirty="0"/>
              <a:t>Helps prioritize high-value customers for premium services and loyalty programs</a:t>
            </a:r>
            <a:r>
              <a:rPr lang="en-US" sz="1600" dirty="0" smtClean="0"/>
              <a:t>.</a:t>
            </a:r>
            <a:endParaRPr lang="en-US" sz="1600" dirty="0"/>
          </a:p>
          <a:p>
            <a:pPr marR="0" lvl="0">
              <a:spcBef>
                <a:spcPts val="0"/>
              </a:spcBef>
            </a:pPr>
            <a:r>
              <a:rPr lang="en-US" sz="1600" b="1" dirty="0">
                <a:ea typeface="Aptos"/>
                <a:cs typeface="Times New Roman" panose="02020603050405020304" pitchFamily="18" charset="0"/>
              </a:rPr>
              <a:t>Visuals : </a:t>
            </a:r>
            <a:r>
              <a:rPr lang="en-US" sz="1600" dirty="0" smtClean="0">
                <a:ea typeface="Aptos"/>
                <a:cs typeface="Times New Roman" panose="02020603050405020304" pitchFamily="18" charset="0"/>
              </a:rPr>
              <a:t>Pie Chart</a:t>
            </a:r>
            <a:endParaRPr lang="en-US" sz="1600" dirty="0">
              <a:ea typeface="Aptos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826" y="1449228"/>
            <a:ext cx="8063246" cy="446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6661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848" b="3082"/>
          <a:stretch/>
        </p:blipFill>
        <p:spPr>
          <a:xfrm>
            <a:off x="521208" y="1469220"/>
            <a:ext cx="10689336" cy="462068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-73152"/>
            <a:ext cx="12192000" cy="1205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1000"/>
              </a:spcAft>
            </a:pP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10.New Customer Acquired every month</a:t>
            </a:r>
            <a:endParaRPr lang="en-US" sz="1600" dirty="0">
              <a:ea typeface="Aptos"/>
              <a:cs typeface="Times New Roman" panose="02020603050405020304" pitchFamily="18" charset="0"/>
            </a:endParaRPr>
          </a:p>
          <a:p>
            <a:pPr marR="0" lvl="0">
              <a:spcBef>
                <a:spcPts val="0"/>
              </a:spcBef>
            </a:pP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Insights : </a:t>
            </a:r>
            <a:r>
              <a:rPr lang="en-US" sz="1600" dirty="0" smtClean="0"/>
              <a:t>Customer </a:t>
            </a:r>
            <a:r>
              <a:rPr lang="en-US" sz="1600" dirty="0"/>
              <a:t>acquisition varied monthly, with peak sign-ups in high-performing months</a:t>
            </a:r>
            <a:r>
              <a:rPr lang="en-US" sz="1600" dirty="0" smtClean="0">
                <a:ea typeface="Aptos"/>
                <a:cs typeface="Times New Roman" panose="02020603050405020304" pitchFamily="18" charset="0"/>
              </a:rPr>
              <a:t>.</a:t>
            </a:r>
            <a:endParaRPr lang="en-US" sz="1600" dirty="0">
              <a:ea typeface="Aptos"/>
              <a:cs typeface="Times New Roman" panose="02020603050405020304" pitchFamily="18" charset="0"/>
            </a:endParaRPr>
          </a:p>
          <a:p>
            <a:pPr marR="0" lvl="0">
              <a:spcBef>
                <a:spcPts val="0"/>
              </a:spcBef>
            </a:pPr>
            <a:r>
              <a:rPr lang="en-US" sz="1600" b="1" dirty="0">
                <a:ea typeface="Aptos"/>
                <a:cs typeface="Times New Roman" panose="02020603050405020304" pitchFamily="18" charset="0"/>
              </a:rPr>
              <a:t>Business value:</a:t>
            </a:r>
            <a:r>
              <a:rPr lang="en-US" sz="1600" dirty="0">
                <a:ea typeface="Aptos"/>
                <a:cs typeface="Times New Roman" panose="02020603050405020304" pitchFamily="18" charset="0"/>
              </a:rPr>
              <a:t> </a:t>
            </a:r>
            <a:r>
              <a:rPr lang="en-US" sz="1600" dirty="0"/>
              <a:t>Helps optimize marketing and drive growth in low acquisition </a:t>
            </a:r>
            <a:r>
              <a:rPr lang="en-US" sz="1600" dirty="0" smtClean="0"/>
              <a:t>periods</a:t>
            </a:r>
          </a:p>
          <a:p>
            <a:pPr marR="0" lvl="0">
              <a:spcBef>
                <a:spcPts val="0"/>
              </a:spcBef>
            </a:pP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Visuals</a:t>
            </a:r>
            <a:r>
              <a:rPr lang="en-US" sz="1600" b="1" dirty="0">
                <a:ea typeface="Aptos"/>
                <a:cs typeface="Times New Roman" panose="02020603050405020304" pitchFamily="18" charset="0"/>
              </a:rPr>
              <a:t>:</a:t>
            </a:r>
            <a:r>
              <a:rPr lang="en-US" sz="1600" dirty="0">
                <a:ea typeface="Aptos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ea typeface="Aptos"/>
                <a:cs typeface="Times New Roman" panose="02020603050405020304" pitchFamily="18" charset="0"/>
              </a:rPr>
              <a:t>Line Chart </a:t>
            </a:r>
            <a:endParaRPr lang="en-US" sz="1600" dirty="0">
              <a:ea typeface="Aptos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6032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205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1000"/>
              </a:spcAft>
            </a:pP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11.</a:t>
            </a:r>
            <a:r>
              <a:rPr lang="en-US" sz="1600" dirty="0" smtClean="0"/>
              <a:t> </a:t>
            </a:r>
            <a:r>
              <a:rPr lang="en-US" sz="1600" b="1" dirty="0"/>
              <a:t>Trend Analysis of New and Existing Users</a:t>
            </a: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 </a:t>
            </a:r>
          </a:p>
          <a:p>
            <a:pPr marR="0" lvl="0">
              <a:spcBef>
                <a:spcPts val="0"/>
              </a:spcBef>
            </a:pP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Insights :</a:t>
            </a:r>
            <a:r>
              <a:rPr lang="en-US" sz="1600" dirty="0"/>
              <a:t>New customers consistently contribute higher monthly revenue than existing </a:t>
            </a:r>
            <a:r>
              <a:rPr lang="en-US" sz="1600" dirty="0" smtClean="0"/>
              <a:t>customers</a:t>
            </a:r>
            <a:r>
              <a:rPr lang="en-US" sz="1600" dirty="0" smtClean="0">
                <a:ea typeface="Aptos"/>
                <a:cs typeface="Times New Roman" panose="02020603050405020304" pitchFamily="18" charset="0"/>
              </a:rPr>
              <a:t>.</a:t>
            </a:r>
            <a:endParaRPr lang="en-US" sz="1600" dirty="0">
              <a:ea typeface="Aptos"/>
              <a:cs typeface="Times New Roman" panose="02020603050405020304" pitchFamily="18" charset="0"/>
            </a:endParaRPr>
          </a:p>
          <a:p>
            <a:pPr marR="0" lvl="0">
              <a:spcBef>
                <a:spcPts val="0"/>
              </a:spcBef>
            </a:pPr>
            <a:r>
              <a:rPr lang="en-US" sz="1600" b="1" dirty="0">
                <a:ea typeface="Aptos"/>
                <a:cs typeface="Times New Roman" panose="02020603050405020304" pitchFamily="18" charset="0"/>
              </a:rPr>
              <a:t>Business value:</a:t>
            </a:r>
            <a:r>
              <a:rPr lang="en-US" sz="1600" dirty="0">
                <a:ea typeface="Aptos"/>
                <a:cs typeface="Times New Roman" panose="02020603050405020304" pitchFamily="18" charset="0"/>
              </a:rPr>
              <a:t> </a:t>
            </a:r>
            <a:r>
              <a:rPr lang="en-US" sz="1600" dirty="0"/>
              <a:t>Highlights strong acquisition performance and an opportunity to improve retention strategies for long-term </a:t>
            </a:r>
            <a:r>
              <a:rPr lang="en-US" sz="1600" dirty="0" smtClean="0"/>
              <a:t>growth</a:t>
            </a:r>
          </a:p>
          <a:p>
            <a:pPr marR="0" lvl="0">
              <a:spcBef>
                <a:spcPts val="0"/>
              </a:spcBef>
            </a:pP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Visuals</a:t>
            </a:r>
            <a:r>
              <a:rPr lang="en-US" sz="1600" b="1" dirty="0">
                <a:ea typeface="Aptos"/>
                <a:cs typeface="Times New Roman" panose="02020603050405020304" pitchFamily="18" charset="0"/>
              </a:rPr>
              <a:t>:</a:t>
            </a:r>
            <a:r>
              <a:rPr lang="en-US" sz="1600" dirty="0">
                <a:ea typeface="Aptos"/>
                <a:cs typeface="Times New Roman" panose="02020603050405020304" pitchFamily="18" charset="0"/>
              </a:rPr>
              <a:t> Line Chart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205458"/>
            <a:ext cx="11612880" cy="506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762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/>
          <p:cNvSpPr txBox="1">
            <a:spLocks/>
          </p:cNvSpPr>
          <p:nvPr/>
        </p:nvSpPr>
        <p:spPr>
          <a:xfrm>
            <a:off x="2831963" y="0"/>
            <a:ext cx="5462752" cy="64839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kern="0" dirty="0" smtClean="0">
                <a:solidFill>
                  <a:schemeClr val="bg1"/>
                </a:solidFill>
              </a:rPr>
              <a:t>Order  Analysis </a:t>
            </a:r>
            <a:endParaRPr lang="en-US" sz="2400" kern="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648393"/>
            <a:ext cx="12192000" cy="1205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1000"/>
              </a:spcAft>
            </a:pPr>
            <a:r>
              <a:rPr lang="en-US" sz="1600" b="1" dirty="0" smtClean="0"/>
              <a:t>1.Daily </a:t>
            </a:r>
            <a:r>
              <a:rPr lang="en-US" sz="1600" b="1" dirty="0"/>
              <a:t>Order </a:t>
            </a:r>
            <a:r>
              <a:rPr lang="en-US" sz="1600" b="1" dirty="0" smtClean="0"/>
              <a:t>Trend</a:t>
            </a:r>
          </a:p>
          <a:p>
            <a:pPr marR="0" lvl="0">
              <a:spcBef>
                <a:spcPts val="0"/>
              </a:spcBef>
            </a:pP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Business </a:t>
            </a:r>
            <a:r>
              <a:rPr lang="en-US" sz="1600" b="1" dirty="0">
                <a:ea typeface="Aptos"/>
                <a:cs typeface="Times New Roman" panose="02020603050405020304" pitchFamily="18" charset="0"/>
              </a:rPr>
              <a:t>Value</a:t>
            </a: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:</a:t>
            </a:r>
            <a:r>
              <a:rPr lang="en-US" altLang="en-US" sz="1600" dirty="0"/>
              <a:t> Tracks day-to-day sales performance to identify demand patterns and operational </a:t>
            </a:r>
            <a:r>
              <a:rPr lang="en-US" altLang="en-US" sz="1600" dirty="0" smtClean="0"/>
              <a:t>peaks.</a:t>
            </a:r>
          </a:p>
          <a:p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Order Insight : </a:t>
            </a:r>
            <a:r>
              <a:rPr lang="en-US" sz="1600" dirty="0"/>
              <a:t>Spikes on weekends show higher customer engagement on specific days</a:t>
            </a:r>
            <a:r>
              <a:rPr lang="en-US" sz="1600" dirty="0" smtClean="0"/>
              <a:t>.</a:t>
            </a:r>
          </a:p>
          <a:p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Revenue Insight : </a:t>
            </a:r>
            <a:r>
              <a:rPr lang="en-US" sz="1600" dirty="0"/>
              <a:t>Consistent revenue dips mid-week may indicate low weekday footfall or less marketing </a:t>
            </a:r>
            <a:r>
              <a:rPr lang="en-US" sz="1600" dirty="0" smtClean="0"/>
              <a:t>push</a:t>
            </a:r>
            <a:r>
              <a:rPr lang="en-US" sz="1600" dirty="0">
                <a:cs typeface="Times New Roman" panose="02020603050405020304" pitchFamily="18" charset="0"/>
              </a:rPr>
              <a:t>.</a:t>
            </a:r>
            <a:endParaRPr lang="en-US" sz="1600" b="1" dirty="0">
              <a:ea typeface="Aptos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4560" y="2026446"/>
            <a:ext cx="6096000" cy="40963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2156"/>
            <a:ext cx="6004560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2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286"/>
            <a:ext cx="12097512" cy="959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1000"/>
              </a:spcAft>
            </a:pP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2.Channel-wise Orders</a:t>
            </a:r>
            <a:endParaRPr lang="en-US" sz="1600" dirty="0" smtClean="0">
              <a:ea typeface="Aptos"/>
              <a:cs typeface="Times New Roman" panose="02020603050405020304" pitchFamily="18" charset="0"/>
            </a:endParaRPr>
          </a:p>
          <a:p>
            <a:pPr marR="0" lvl="0">
              <a:spcBef>
                <a:spcPts val="0"/>
              </a:spcBef>
            </a:pP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Insight</a:t>
            </a:r>
            <a:r>
              <a:rPr lang="en-US" sz="1600" b="1" dirty="0">
                <a:ea typeface="Aptos"/>
                <a:cs typeface="Times New Roman" panose="02020603050405020304" pitchFamily="18" charset="0"/>
              </a:rPr>
              <a:t>:</a:t>
            </a:r>
            <a:r>
              <a:rPr lang="en-US" sz="1600" dirty="0">
                <a:ea typeface="Aptos"/>
                <a:cs typeface="Times New Roman" panose="02020603050405020304" pitchFamily="18" charset="0"/>
              </a:rPr>
              <a:t> Order volumes per </a:t>
            </a:r>
            <a:r>
              <a:rPr lang="en-US" sz="1600" dirty="0" smtClean="0">
                <a:ea typeface="Aptos"/>
                <a:cs typeface="Times New Roman" panose="02020603050405020304" pitchFamily="18" charset="0"/>
              </a:rPr>
              <a:t>channel.</a:t>
            </a:r>
          </a:p>
          <a:p>
            <a:pPr marR="0" lvl="0">
              <a:spcBef>
                <a:spcPts val="0"/>
              </a:spcBef>
            </a:pP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Business </a:t>
            </a:r>
            <a:r>
              <a:rPr lang="en-US" sz="1600" b="1" dirty="0">
                <a:ea typeface="Aptos"/>
                <a:cs typeface="Times New Roman" panose="02020603050405020304" pitchFamily="18" charset="0"/>
              </a:rPr>
              <a:t>Value:</a:t>
            </a:r>
            <a:r>
              <a:rPr lang="en-US" sz="1600" dirty="0">
                <a:ea typeface="Aptos"/>
                <a:cs typeface="Times New Roman" panose="02020603050405020304" pitchFamily="18" charset="0"/>
              </a:rPr>
              <a:t> Channel optimization.</a:t>
            </a:r>
            <a:endParaRPr lang="en-US" sz="1600" dirty="0">
              <a:effectLst/>
              <a:ea typeface="Aptos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8826"/>
            <a:ext cx="5325218" cy="41820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043" y="1366932"/>
            <a:ext cx="685895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964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1205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1000"/>
              </a:spcAft>
            </a:pP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3.</a:t>
            </a:r>
            <a:r>
              <a:rPr lang="en-US" sz="1600" b="1" dirty="0"/>
              <a:t> Discount Impact Analysis: Orders vs Revenue</a:t>
            </a:r>
            <a:endParaRPr lang="en-US" sz="1600" b="1" dirty="0">
              <a:ea typeface="Aptos"/>
              <a:cs typeface="Times New Roman" panose="02020603050405020304" pitchFamily="18" charset="0"/>
            </a:endParaRPr>
          </a:p>
          <a:p>
            <a:r>
              <a:rPr lang="en-US" sz="1600" b="1" dirty="0">
                <a:ea typeface="Aptos"/>
                <a:cs typeface="Times New Roman" panose="02020603050405020304" pitchFamily="18" charset="0"/>
              </a:rPr>
              <a:t>Insight:</a:t>
            </a:r>
            <a:r>
              <a:rPr lang="en-US" sz="1600" dirty="0">
                <a:ea typeface="Aptos"/>
                <a:cs typeface="Times New Roman" panose="02020603050405020304" pitchFamily="18" charset="0"/>
              </a:rPr>
              <a:t> </a:t>
            </a:r>
            <a:r>
              <a:rPr lang="en-US" sz="1600" dirty="0"/>
              <a:t>Higher discounts don't always lead to higher revenue — majority of revenue comes from orders with 0% to 10% discount.</a:t>
            </a:r>
          </a:p>
          <a:p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Business </a:t>
            </a:r>
            <a:r>
              <a:rPr lang="en-US" sz="1600" b="1" dirty="0">
                <a:ea typeface="Aptos"/>
                <a:cs typeface="Times New Roman" panose="02020603050405020304" pitchFamily="18" charset="0"/>
              </a:rPr>
              <a:t>Value</a:t>
            </a: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:</a:t>
            </a:r>
            <a:r>
              <a:rPr lang="en-US" sz="1600" dirty="0"/>
              <a:t> Helps identify optimal discount slabs that maximize revenue while minimizing unnecessary discounting.</a:t>
            </a:r>
          </a:p>
          <a:p>
            <a:pPr marR="0" lvl="0">
              <a:spcBef>
                <a:spcPts val="0"/>
              </a:spcBef>
            </a:pPr>
            <a:r>
              <a:rPr lang="en-US" sz="1600" b="1" dirty="0" smtClean="0"/>
              <a:t>Visuals: </a:t>
            </a:r>
            <a:r>
              <a:rPr lang="en-US" sz="1600" dirty="0" smtClean="0"/>
              <a:t>Combo Chart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54" y="1360400"/>
            <a:ext cx="10853122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2078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1451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4.</a:t>
            </a:r>
            <a:r>
              <a:rPr lang="en-US" sz="1600" b="1" i="1" dirty="0"/>
              <a:t> </a:t>
            </a:r>
            <a:r>
              <a:rPr lang="en-US" sz="1600" b="1" i="1" dirty="0" smtClean="0"/>
              <a:t>Orders Grouped by Number of Items Purchased</a:t>
            </a:r>
            <a:endParaRPr lang="en-US" sz="1600" dirty="0" smtClean="0">
              <a:ea typeface="Aptos"/>
              <a:cs typeface="Times New Roman" panose="02020603050405020304" pitchFamily="18" charset="0"/>
            </a:endParaRPr>
          </a:p>
          <a:p>
            <a:pPr marR="0" lvl="0">
              <a:spcBef>
                <a:spcPts val="0"/>
              </a:spcBef>
            </a:pP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Insight:</a:t>
            </a:r>
            <a:r>
              <a:rPr lang="en-US" sz="1600" dirty="0" smtClean="0">
                <a:ea typeface="Aptos"/>
                <a:cs typeface="Times New Roman" panose="02020603050405020304" pitchFamily="18" charset="0"/>
              </a:rPr>
              <a:t> </a:t>
            </a:r>
            <a:r>
              <a:rPr lang="en-US" sz="1600" dirty="0" smtClean="0"/>
              <a:t>Majority of orders consist of 1–2 items, indicating a preference for small basket sizes among customers.</a:t>
            </a:r>
          </a:p>
          <a:p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Business Value : </a:t>
            </a:r>
            <a:r>
              <a:rPr lang="en-US" altLang="en-US" sz="1600" dirty="0" smtClean="0"/>
              <a:t>Helps </a:t>
            </a:r>
            <a:r>
              <a:rPr lang="en-US" altLang="en-US" sz="1600" dirty="0"/>
              <a:t>in designing targeted bundling or upselling strategies to encourage higher quantity purchases and increase average order </a:t>
            </a:r>
            <a:r>
              <a:rPr lang="en-US" altLang="en-US" sz="1600" dirty="0" smtClean="0"/>
              <a:t>value.</a:t>
            </a:r>
          </a:p>
          <a:p>
            <a:r>
              <a:rPr lang="en-US" altLang="en-US" sz="1600" b="1" dirty="0" smtClean="0"/>
              <a:t>Visuals</a:t>
            </a:r>
            <a:r>
              <a:rPr lang="en-US" altLang="en-US" sz="1600" dirty="0" smtClean="0"/>
              <a:t> : Column Chart</a:t>
            </a:r>
            <a:endParaRPr lang="en-US" alt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622" y="1586005"/>
            <a:ext cx="8638617" cy="440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6120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1697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1000"/>
              </a:spcAft>
            </a:pPr>
            <a:r>
              <a:rPr lang="en-US" sz="1600" b="1" dirty="0">
                <a:ea typeface="Aptos"/>
                <a:cs typeface="Times New Roman" panose="02020603050405020304" pitchFamily="18" charset="0"/>
              </a:rPr>
              <a:t>5</a:t>
            </a: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.</a:t>
            </a:r>
            <a:r>
              <a:rPr lang="en-US" sz="1600" b="1" dirty="0" smtClean="0"/>
              <a:t> </a:t>
            </a:r>
            <a:r>
              <a:rPr lang="en-US" sz="1600" b="1" dirty="0"/>
              <a:t>Order Distribution by Profit Percentage Range</a:t>
            </a: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 </a:t>
            </a:r>
          </a:p>
          <a:p>
            <a:pPr marR="0" lvl="0">
              <a:spcBef>
                <a:spcPts val="0"/>
              </a:spcBef>
            </a:pP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Insight</a:t>
            </a:r>
            <a:r>
              <a:rPr lang="en-US" sz="1600" b="1" dirty="0">
                <a:ea typeface="Aptos"/>
                <a:cs typeface="Times New Roman" panose="02020603050405020304" pitchFamily="18" charset="0"/>
              </a:rPr>
              <a:t>:</a:t>
            </a:r>
            <a:r>
              <a:rPr lang="en-US" sz="1600" dirty="0">
                <a:ea typeface="Aptos"/>
                <a:cs typeface="Times New Roman" panose="02020603050405020304" pitchFamily="18" charset="0"/>
              </a:rPr>
              <a:t> </a:t>
            </a:r>
            <a:r>
              <a:rPr lang="en-US" sz="1600" dirty="0"/>
              <a:t>Majority of orders (over 60%) fall in the high profit bracket, indicating strong pricing or cost efficiency across key transactions</a:t>
            </a:r>
            <a:r>
              <a:rPr lang="en-US" sz="1600" dirty="0" smtClean="0"/>
              <a:t>.</a:t>
            </a:r>
          </a:p>
          <a:p>
            <a:pPr marR="0" lvl="0">
              <a:spcBef>
                <a:spcPts val="0"/>
              </a:spcBef>
            </a:pP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Business Value : </a:t>
            </a:r>
            <a:r>
              <a:rPr lang="en-US" sz="1600" dirty="0" smtClean="0"/>
              <a:t>Supports </a:t>
            </a:r>
            <a:r>
              <a:rPr lang="en-US" sz="1600" dirty="0"/>
              <a:t>profit-focused growth by identifying successful segments and enabling replication of high-margin strategies across lower-performing </a:t>
            </a:r>
            <a:r>
              <a:rPr lang="en-US" sz="1600" dirty="0" smtClean="0"/>
              <a:t>areas</a:t>
            </a:r>
          </a:p>
          <a:p>
            <a:pPr marR="0" lvl="0">
              <a:spcBef>
                <a:spcPts val="0"/>
              </a:spcBef>
            </a:pP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Visual</a:t>
            </a:r>
            <a:r>
              <a:rPr lang="en-US" sz="1600" dirty="0" smtClean="0">
                <a:ea typeface="Aptos"/>
                <a:cs typeface="Times New Roman" panose="02020603050405020304" pitchFamily="18" charset="0"/>
              </a:rPr>
              <a:t> : Pie Chart</a:t>
            </a:r>
            <a:endParaRPr lang="en-US" sz="1600" dirty="0">
              <a:ea typeface="Aptos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" y="1803343"/>
            <a:ext cx="5655989" cy="44583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03343"/>
            <a:ext cx="5464013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698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1236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1600" b="1" dirty="0"/>
              <a:t>6</a:t>
            </a:r>
            <a:r>
              <a:rPr lang="en-US" sz="1600" b="1" dirty="0" smtClean="0"/>
              <a:t>. </a:t>
            </a:r>
            <a:r>
              <a:rPr lang="en-US" sz="1600" b="1" dirty="0"/>
              <a:t>Top 10 Profitable Orders</a:t>
            </a:r>
          </a:p>
          <a:p>
            <a:r>
              <a:rPr lang="en-US" sz="1600" b="1" dirty="0"/>
              <a:t>Insight:</a:t>
            </a:r>
            <a:r>
              <a:rPr lang="en-US" sz="1600" dirty="0"/>
              <a:t> Shows the orders that earned the highest profit.</a:t>
            </a:r>
          </a:p>
          <a:p>
            <a:r>
              <a:rPr lang="en-US" sz="1600" b="1" dirty="0"/>
              <a:t>Business Value:</a:t>
            </a:r>
            <a:r>
              <a:rPr lang="en-US" sz="1600" dirty="0"/>
              <a:t> Helps identify what makes top transactions successful</a:t>
            </a:r>
            <a:r>
              <a:rPr lang="en-US" dirty="0" smtClean="0"/>
              <a:t>.</a:t>
            </a:r>
          </a:p>
          <a:p>
            <a:r>
              <a:rPr lang="en-US" sz="1600" b="1" dirty="0" smtClean="0"/>
              <a:t>Visuals: </a:t>
            </a:r>
            <a:r>
              <a:rPr lang="en-US" sz="1600" dirty="0" smtClean="0"/>
              <a:t>Column Chart 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384" t="4521" r="6757" b="1753"/>
          <a:stretch/>
        </p:blipFill>
        <p:spPr>
          <a:xfrm>
            <a:off x="877824" y="1532455"/>
            <a:ext cx="9674352" cy="470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5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5" y="1191190"/>
            <a:ext cx="11987105" cy="50242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070080" cy="1205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1600" b="1" dirty="0" smtClean="0"/>
              <a:t>7. </a:t>
            </a:r>
            <a:r>
              <a:rPr lang="en-US" sz="1600" b="1" dirty="0"/>
              <a:t>Order Volume and Revenue by </a:t>
            </a:r>
            <a:r>
              <a:rPr lang="en-US" sz="1600" b="1" dirty="0" smtClean="0"/>
              <a:t>Store</a:t>
            </a:r>
          </a:p>
          <a:p>
            <a:r>
              <a:rPr lang="en-US" sz="1600" b="1" dirty="0" smtClean="0"/>
              <a:t>Insight</a:t>
            </a:r>
            <a:r>
              <a:rPr lang="en-US" sz="1600" b="1" dirty="0"/>
              <a:t>:</a:t>
            </a:r>
            <a:r>
              <a:rPr lang="en-US" sz="1600" dirty="0"/>
              <a:t> Some stores get more orders and earn more money than others</a:t>
            </a:r>
            <a:r>
              <a:rPr lang="en-US" sz="1600" dirty="0" smtClean="0"/>
              <a:t>.</a:t>
            </a:r>
          </a:p>
          <a:p>
            <a:r>
              <a:rPr lang="en-US" sz="1600" b="1" dirty="0" smtClean="0"/>
              <a:t>Business Value : </a:t>
            </a:r>
            <a:r>
              <a:rPr lang="en-US" sz="1600" dirty="0" smtClean="0"/>
              <a:t>Helps </a:t>
            </a:r>
            <a:r>
              <a:rPr lang="en-US" sz="1600" dirty="0"/>
              <a:t>find best and worst performing stores to improve sales and planning</a:t>
            </a:r>
            <a:r>
              <a:rPr lang="en-US" sz="1600" dirty="0" smtClean="0"/>
              <a:t>.</a:t>
            </a:r>
            <a:endParaRPr lang="en-US" sz="1600" dirty="0"/>
          </a:p>
          <a:p>
            <a:r>
              <a:rPr lang="en-US" sz="1600" b="1" dirty="0"/>
              <a:t>Visuals</a:t>
            </a:r>
            <a:r>
              <a:rPr lang="en-US" sz="1600" b="1" dirty="0" smtClean="0"/>
              <a:t>: </a:t>
            </a:r>
            <a:r>
              <a:rPr lang="en-US" sz="1600" dirty="0" smtClean="0"/>
              <a:t>Combo Chart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88111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2138" y="216131"/>
            <a:ext cx="11313622" cy="78970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Problem Statement</a:t>
            </a:r>
            <a:endParaRPr lang="en-US" sz="4400" dirty="0"/>
          </a:p>
        </p:txBody>
      </p:sp>
      <p:sp>
        <p:nvSpPr>
          <p:cNvPr id="5" name="Rectangle 4"/>
          <p:cNvSpPr/>
          <p:nvPr/>
        </p:nvSpPr>
        <p:spPr>
          <a:xfrm>
            <a:off x="0" y="1109205"/>
            <a:ext cx="11862262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/>
          </a:p>
          <a:p>
            <a:r>
              <a:rPr lang="en-US" sz="1600" dirty="0" smtClean="0"/>
              <a:t>The </a:t>
            </a:r>
            <a:r>
              <a:rPr lang="en-US" sz="1600" dirty="0"/>
              <a:t>client, a leading retail chain in India, is currently lacking </a:t>
            </a:r>
            <a:r>
              <a:rPr lang="en-US" sz="1600" b="1" dirty="0"/>
              <a:t>data-driven visibility</a:t>
            </a:r>
            <a:r>
              <a:rPr lang="en-US" sz="1600" dirty="0"/>
              <a:t> into its business performance and customer behaviors. Despite having large volumes of point-of-sale (POS) data across multiple stores and channels, there is no structured approach to extracting actionable insights that can guide strategic decisions.</a:t>
            </a:r>
          </a:p>
          <a:p>
            <a:r>
              <a:rPr lang="en-US" sz="1600" dirty="0"/>
              <a:t>The client seeks to understand </a:t>
            </a:r>
            <a:r>
              <a:rPr lang="en-US" sz="1600" b="1" dirty="0"/>
              <a:t>customer, product, store, and channel behaviors</a:t>
            </a:r>
            <a:r>
              <a:rPr lang="en-US" sz="1600" dirty="0"/>
              <a:t> to improve marketing effectiveness, customer retention, and sales growth. Currently, there is limited clarity on key metrics such </a:t>
            </a:r>
            <a:r>
              <a:rPr lang="en-US" sz="1600" dirty="0" smtClean="0"/>
              <a:t>as </a:t>
            </a:r>
            <a:r>
              <a:rPr lang="en-US" sz="1600" b="1" dirty="0" smtClean="0"/>
              <a:t> </a:t>
            </a:r>
            <a:r>
              <a:rPr lang="en-US" sz="1600" b="1" dirty="0"/>
              <a:t>repeat rate, product category performance, store-level sales patterns, and seasonality impact</a:t>
            </a:r>
            <a:r>
              <a:rPr lang="en-US" sz="1600" dirty="0"/>
              <a:t>, which hinders the ability to plan campaigns, CRM initiatives, and sales strategies effectively.</a:t>
            </a:r>
          </a:p>
          <a:p>
            <a:endParaRPr lang="en-US" sz="1600" dirty="0" smtClean="0"/>
          </a:p>
          <a:p>
            <a:r>
              <a:rPr lang="en-US" sz="1600" dirty="0" smtClean="0"/>
              <a:t>To </a:t>
            </a:r>
            <a:r>
              <a:rPr lang="en-US" sz="1600" dirty="0"/>
              <a:t>address this, the analytics team at </a:t>
            </a:r>
            <a:r>
              <a:rPr lang="en-US" sz="1600" dirty="0" err="1"/>
              <a:t>AnalytixLabs</a:t>
            </a:r>
            <a:r>
              <a:rPr lang="en-US" sz="1600" dirty="0"/>
              <a:t> has been tasked with performing in-depth analysis 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Product and category performance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Customer behavior and segmentation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Channel and store-level trends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Sales patterns, seasonality, and cross-selling opportunities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Customer satisfaction </a:t>
            </a:r>
          </a:p>
          <a:p>
            <a:endParaRPr lang="en-US" sz="1600" dirty="0" smtClean="0"/>
          </a:p>
          <a:p>
            <a:r>
              <a:rPr lang="en-US" sz="1600" dirty="0" smtClean="0"/>
              <a:t>The </a:t>
            </a:r>
            <a:r>
              <a:rPr lang="en-US" sz="1600" dirty="0"/>
              <a:t>goal is to provide a </a:t>
            </a:r>
            <a:r>
              <a:rPr lang="en-US" sz="1600" b="1" dirty="0"/>
              <a:t>comprehensive data-driven understanding</a:t>
            </a:r>
            <a:r>
              <a:rPr lang="en-US" sz="1600" dirty="0"/>
              <a:t> of the business that will help the client </a:t>
            </a:r>
            <a:r>
              <a:rPr lang="en-US" sz="1600" b="1" dirty="0"/>
              <a:t>define and implement effective CRM, marketing, and sales strategies</a:t>
            </a:r>
            <a:r>
              <a:rPr lang="en-US" sz="1600" dirty="0"/>
              <a:t> for the upcoming year and beyond.</a:t>
            </a:r>
          </a:p>
        </p:txBody>
      </p:sp>
    </p:spTree>
    <p:extLst>
      <p:ext uri="{BB962C8B-B14F-4D97-AF65-F5344CB8AC3E}">
        <p14:creationId xmlns:p14="http://schemas.microsoft.com/office/powerpoint/2010/main" val="7267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625"/>
          <a:stretch/>
        </p:blipFill>
        <p:spPr>
          <a:xfrm>
            <a:off x="685800" y="1205459"/>
            <a:ext cx="10058400" cy="50581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205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1600" b="1" dirty="0"/>
              <a:t>8</a:t>
            </a:r>
            <a:r>
              <a:rPr lang="en-US" sz="1600" b="1" dirty="0" smtClean="0"/>
              <a:t>.Customer </a:t>
            </a:r>
            <a:r>
              <a:rPr lang="en-US" sz="1600" b="1" dirty="0"/>
              <a:t>Satisfaction Distribution</a:t>
            </a:r>
          </a:p>
          <a:p>
            <a:r>
              <a:rPr lang="en-US" sz="1600" b="1" dirty="0"/>
              <a:t>Insight:</a:t>
            </a:r>
            <a:r>
              <a:rPr lang="en-US" sz="1600" dirty="0"/>
              <a:t> Shows how many orders fall under each satisfaction level (e.g., high, medium, low).</a:t>
            </a:r>
          </a:p>
          <a:p>
            <a:r>
              <a:rPr lang="en-US" sz="1600" b="1" dirty="0"/>
              <a:t>Business Value:</a:t>
            </a:r>
            <a:r>
              <a:rPr lang="en-US" sz="1600" dirty="0"/>
              <a:t> Helps improve customer service based on feedback trends</a:t>
            </a:r>
            <a:r>
              <a:rPr lang="en-US" sz="1600" dirty="0" smtClean="0"/>
              <a:t>.</a:t>
            </a:r>
          </a:p>
          <a:p>
            <a:r>
              <a:rPr lang="en-US" sz="1600" b="1" dirty="0" smtClean="0"/>
              <a:t>Visuals: </a:t>
            </a:r>
            <a:r>
              <a:rPr lang="en-US" sz="1600" dirty="0" smtClean="0"/>
              <a:t>Clustered Column Chart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1833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328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b="1" dirty="0" smtClean="0"/>
              <a:t>8. </a:t>
            </a:r>
            <a:r>
              <a:rPr lang="en-US" b="1" dirty="0"/>
              <a:t>Sales by month and channel </a:t>
            </a:r>
            <a:r>
              <a:rPr lang="en-US" b="1" dirty="0" smtClean="0"/>
              <a:t>:</a:t>
            </a:r>
          </a:p>
          <a:p>
            <a:r>
              <a:rPr lang="en-US" b="1" dirty="0" smtClean="0"/>
              <a:t>Business </a:t>
            </a:r>
            <a:r>
              <a:rPr lang="en-US" b="1" dirty="0"/>
              <a:t>Value: </a:t>
            </a:r>
            <a:r>
              <a:rPr lang="en-US" dirty="0"/>
              <a:t>Enables data-driven channel optimization to maximize monthly sales performance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Insights : </a:t>
            </a:r>
            <a:r>
              <a:rPr lang="en-US" dirty="0"/>
              <a:t>Reveals which sales channels drive revenue each month, identifying peak periods and underperforming channels</a:t>
            </a:r>
            <a:r>
              <a:rPr lang="en-US" dirty="0" smtClean="0"/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4595"/>
          <a:stretch/>
        </p:blipFill>
        <p:spPr>
          <a:xfrm>
            <a:off x="393192" y="1328569"/>
            <a:ext cx="11265408" cy="493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3991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1042416"/>
            <a:ext cx="11832336" cy="522122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99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1600" b="1" dirty="0" smtClean="0"/>
              <a:t>9. Month wise Sales Performance and contribution Percent </a:t>
            </a:r>
            <a:r>
              <a:rPr lang="en-US" sz="1600" b="1" dirty="0"/>
              <a:t>:</a:t>
            </a:r>
          </a:p>
          <a:p>
            <a:r>
              <a:rPr lang="en-US" sz="1600" b="1" dirty="0"/>
              <a:t>Business Value: </a:t>
            </a:r>
            <a:r>
              <a:rPr lang="en-US" sz="1600" dirty="0"/>
              <a:t>Identifying high-performing months helps optimize marketing and inventory planning during peak sales periods</a:t>
            </a:r>
            <a:r>
              <a:rPr lang="en-US" sz="1600" dirty="0" smtClean="0"/>
              <a:t>.</a:t>
            </a:r>
          </a:p>
          <a:p>
            <a:r>
              <a:rPr lang="en-US" sz="1600" b="1" dirty="0" smtClean="0"/>
              <a:t>Insights :</a:t>
            </a:r>
            <a:r>
              <a:rPr lang="en-US" sz="1600" dirty="0"/>
              <a:t>Peak sales occurred between March and August 2023, contributing over 40% of total revenue.</a:t>
            </a:r>
          </a:p>
        </p:txBody>
      </p:sp>
    </p:spTree>
    <p:extLst>
      <p:ext uri="{BB962C8B-B14F-4D97-AF65-F5344CB8AC3E}">
        <p14:creationId xmlns:p14="http://schemas.microsoft.com/office/powerpoint/2010/main" val="10897267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2" y="0"/>
            <a:ext cx="12192001" cy="1697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1600" b="1" dirty="0" smtClean="0"/>
              <a:t>10. </a:t>
            </a:r>
            <a:r>
              <a:rPr lang="en-US" sz="1600" b="1" dirty="0" err="1" smtClean="0"/>
              <a:t>Categorywise</a:t>
            </a:r>
            <a:r>
              <a:rPr lang="en-US" sz="1600" b="1" dirty="0" smtClean="0"/>
              <a:t> Highest number of Total orders:</a:t>
            </a:r>
            <a:endParaRPr lang="en-US" sz="1600" b="1" dirty="0"/>
          </a:p>
          <a:p>
            <a:r>
              <a:rPr lang="en-US" sz="1600" b="1" dirty="0"/>
              <a:t>Business </a:t>
            </a:r>
            <a:r>
              <a:rPr lang="en-US" sz="1600" b="1" dirty="0" smtClean="0"/>
              <a:t>Value : </a:t>
            </a:r>
            <a:r>
              <a:rPr lang="en-US" sz="1600" dirty="0" smtClean="0"/>
              <a:t>Helps </a:t>
            </a:r>
            <a:r>
              <a:rPr lang="en-US" sz="1600" dirty="0"/>
              <a:t>identify top-performing categories to focus marketing, inventory planning, and product expansion efforts for maximizing revenue.</a:t>
            </a:r>
          </a:p>
          <a:p>
            <a:r>
              <a:rPr lang="en-US" sz="1600" b="1" dirty="0"/>
              <a:t>Insights </a:t>
            </a:r>
            <a:r>
              <a:rPr lang="en-US" sz="1600" b="1" dirty="0" smtClean="0"/>
              <a:t>:</a:t>
            </a:r>
            <a:r>
              <a:rPr lang="en-US" sz="1600" dirty="0"/>
              <a:t>Certain product categories consistently receive higher order volumes, indicating stronger customer preference or demand in those segments</a:t>
            </a:r>
            <a:r>
              <a:rPr lang="en-US" sz="1600" dirty="0" smtClean="0"/>
              <a:t>.</a:t>
            </a:r>
          </a:p>
          <a:p>
            <a:r>
              <a:rPr lang="en-US" sz="1600" b="1" dirty="0" smtClean="0"/>
              <a:t>Visuals :</a:t>
            </a:r>
            <a:r>
              <a:rPr lang="en-US" sz="1600" dirty="0" smtClean="0"/>
              <a:t> Column Chart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592" y="1831189"/>
            <a:ext cx="8851392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712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1205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1600" b="1" dirty="0" smtClean="0"/>
              <a:t>11. </a:t>
            </a:r>
            <a:r>
              <a:rPr lang="en-US" sz="1600" b="1" dirty="0"/>
              <a:t>Category with Highest Total Quantity Sold</a:t>
            </a:r>
            <a:r>
              <a:rPr lang="en-US" sz="1600" b="1" dirty="0" smtClean="0"/>
              <a:t>:</a:t>
            </a:r>
            <a:endParaRPr lang="en-US" sz="1600" b="1" dirty="0"/>
          </a:p>
          <a:p>
            <a:r>
              <a:rPr lang="en-US" sz="1600" b="1" dirty="0"/>
              <a:t>Business Value </a:t>
            </a:r>
            <a:r>
              <a:rPr lang="en-US" sz="1600" b="1" dirty="0" smtClean="0"/>
              <a:t>:</a:t>
            </a:r>
            <a:r>
              <a:rPr lang="en-US" sz="1600" dirty="0"/>
              <a:t>Helps prioritize inventory planning and marketing focus on high-demand categories.</a:t>
            </a:r>
          </a:p>
          <a:p>
            <a:r>
              <a:rPr lang="en-US" sz="1600" b="1" dirty="0"/>
              <a:t>Insights </a:t>
            </a:r>
            <a:r>
              <a:rPr lang="en-US" sz="1600" b="1" dirty="0" smtClean="0"/>
              <a:t>:</a:t>
            </a:r>
            <a:r>
              <a:rPr lang="en-US" sz="1600" dirty="0"/>
              <a:t>Toys &amp; Gifts, Baby, and Home Appliances are the top-selling categories by quantity.</a:t>
            </a:r>
          </a:p>
          <a:p>
            <a:r>
              <a:rPr lang="en-US" sz="1600" b="1" dirty="0"/>
              <a:t>Visuals :</a:t>
            </a:r>
            <a:r>
              <a:rPr lang="en-US" sz="1600" dirty="0"/>
              <a:t> Column Chart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06" y="1205458"/>
            <a:ext cx="10431331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006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/>
          <p:cNvSpPr txBox="1">
            <a:spLocks/>
          </p:cNvSpPr>
          <p:nvPr/>
        </p:nvSpPr>
        <p:spPr>
          <a:xfrm>
            <a:off x="2601310" y="0"/>
            <a:ext cx="5462752" cy="64839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kern="0" dirty="0" smtClean="0">
                <a:solidFill>
                  <a:schemeClr val="bg1"/>
                </a:solidFill>
              </a:rPr>
              <a:t>Store  Analysis </a:t>
            </a:r>
            <a:endParaRPr lang="en-US" sz="2400" kern="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29139"/>
            <a:ext cx="4379978" cy="1205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1000"/>
              </a:spcAft>
            </a:pPr>
            <a:r>
              <a:rPr lang="en-US" sz="1600" b="1" dirty="0">
                <a:ea typeface="Aptos"/>
                <a:cs typeface="Times New Roman" panose="02020603050405020304" pitchFamily="18" charset="0"/>
              </a:rPr>
              <a:t>1</a:t>
            </a: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.Total </a:t>
            </a:r>
            <a:r>
              <a:rPr lang="en-US" sz="1600" b="1" dirty="0">
                <a:ea typeface="Aptos"/>
                <a:cs typeface="Times New Roman" panose="02020603050405020304" pitchFamily="18" charset="0"/>
              </a:rPr>
              <a:t>Orders per </a:t>
            </a: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Store</a:t>
            </a:r>
            <a:endParaRPr lang="en-US" sz="1600" dirty="0" smtClean="0">
              <a:ea typeface="Aptos"/>
              <a:cs typeface="Times New Roman" panose="02020603050405020304" pitchFamily="18" charset="0"/>
            </a:endParaRPr>
          </a:p>
          <a:p>
            <a:pPr marR="0" lvl="0">
              <a:spcBef>
                <a:spcPts val="0"/>
              </a:spcBef>
            </a:pP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Insight</a:t>
            </a:r>
            <a:r>
              <a:rPr lang="en-US" sz="1600" b="1" dirty="0">
                <a:ea typeface="Aptos"/>
                <a:cs typeface="Times New Roman" panose="02020603050405020304" pitchFamily="18" charset="0"/>
              </a:rPr>
              <a:t>: </a:t>
            </a:r>
            <a:r>
              <a:rPr lang="en-US" sz="1600" dirty="0">
                <a:ea typeface="Aptos"/>
                <a:cs typeface="Times New Roman" panose="02020603050405020304" pitchFamily="18" charset="0"/>
              </a:rPr>
              <a:t>Order volume per </a:t>
            </a:r>
            <a:r>
              <a:rPr lang="en-US" sz="1600" dirty="0" smtClean="0">
                <a:ea typeface="Aptos"/>
                <a:cs typeface="Times New Roman" panose="02020603050405020304" pitchFamily="18" charset="0"/>
              </a:rPr>
              <a:t>store.</a:t>
            </a:r>
          </a:p>
          <a:p>
            <a:pPr marR="0" lvl="0">
              <a:spcBef>
                <a:spcPts val="0"/>
              </a:spcBef>
            </a:pPr>
            <a:r>
              <a:rPr lang="en-US" sz="1600" b="1" dirty="0" smtClean="0">
                <a:ea typeface="Aptos"/>
                <a:cs typeface="Times New Roman" panose="02020603050405020304" pitchFamily="18" charset="0"/>
              </a:rPr>
              <a:t>Business </a:t>
            </a:r>
            <a:r>
              <a:rPr lang="en-US" sz="1600" b="1" dirty="0">
                <a:ea typeface="Aptos"/>
                <a:cs typeface="Times New Roman" panose="02020603050405020304" pitchFamily="18" charset="0"/>
              </a:rPr>
              <a:t>Value: </a:t>
            </a:r>
            <a:r>
              <a:rPr lang="en-US" sz="1600" dirty="0">
                <a:ea typeface="Aptos"/>
                <a:cs typeface="Times New Roman" panose="02020603050405020304" pitchFamily="18" charset="0"/>
              </a:rPr>
              <a:t>Sales performance</a:t>
            </a:r>
            <a:r>
              <a:rPr lang="en-US" sz="1600" dirty="0" smtClean="0">
                <a:ea typeface="Aptos"/>
                <a:cs typeface="Times New Roman" panose="02020603050405020304" pitchFamily="18" charset="0"/>
              </a:rPr>
              <a:t>.</a:t>
            </a:r>
          </a:p>
          <a:p>
            <a:pPr marR="0" lvl="0">
              <a:spcBef>
                <a:spcPts val="0"/>
              </a:spcBef>
            </a:pPr>
            <a:r>
              <a:rPr lang="en-US" sz="1600" b="1" dirty="0" smtClean="0">
                <a:effectLst/>
                <a:ea typeface="Aptos"/>
                <a:cs typeface="Times New Roman" panose="02020603050405020304" pitchFamily="18" charset="0"/>
              </a:rPr>
              <a:t>Visuals:</a:t>
            </a:r>
            <a:r>
              <a:rPr lang="en-US" sz="1600" dirty="0" smtClean="0">
                <a:effectLst/>
                <a:ea typeface="Aptos"/>
                <a:cs typeface="Times New Roman" panose="02020603050405020304" pitchFamily="18" charset="0"/>
              </a:rPr>
              <a:t> Column Chart </a:t>
            </a:r>
            <a:endParaRPr lang="en-US" sz="1600" dirty="0">
              <a:effectLst/>
              <a:ea typeface="Aptos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" y="1934597"/>
            <a:ext cx="11896344" cy="424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38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236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b="1" dirty="0"/>
              <a:t>2</a:t>
            </a:r>
            <a:r>
              <a:rPr lang="en-US" b="1" dirty="0" smtClean="0"/>
              <a:t>.Revenue </a:t>
            </a:r>
            <a:r>
              <a:rPr lang="en-US" b="1" dirty="0"/>
              <a:t>per Store</a:t>
            </a:r>
          </a:p>
          <a:p>
            <a:r>
              <a:rPr lang="en-US" sz="1600" b="1" dirty="0"/>
              <a:t>Insight:</a:t>
            </a:r>
            <a:r>
              <a:rPr lang="en-US" sz="1600" dirty="0"/>
              <a:t> Shows how much revenue each store is generating.</a:t>
            </a:r>
          </a:p>
          <a:p>
            <a:r>
              <a:rPr lang="en-US" sz="1600" b="1" dirty="0"/>
              <a:t>Business Value:</a:t>
            </a:r>
            <a:r>
              <a:rPr lang="en-US" sz="1600" dirty="0"/>
              <a:t> Helps track and compare store financial performance</a:t>
            </a:r>
            <a:r>
              <a:rPr lang="en-US" sz="1600" dirty="0" smtClean="0"/>
              <a:t>.</a:t>
            </a:r>
          </a:p>
          <a:p>
            <a:r>
              <a:rPr lang="en-US" sz="1600" b="1" dirty="0" smtClean="0"/>
              <a:t>Visuals:</a:t>
            </a:r>
            <a:r>
              <a:rPr lang="en-US" sz="1600" dirty="0" smtClean="0"/>
              <a:t> Column Chart</a:t>
            </a: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138"/>
          <a:stretch/>
        </p:blipFill>
        <p:spPr>
          <a:xfrm>
            <a:off x="109728" y="1236237"/>
            <a:ext cx="11841480" cy="499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23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2380"/>
            <a:ext cx="12192000" cy="1205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1600" b="1" dirty="0"/>
              <a:t>7</a:t>
            </a:r>
            <a:r>
              <a:rPr lang="en-US" sz="1600" b="1" dirty="0" smtClean="0"/>
              <a:t>. Average </a:t>
            </a:r>
            <a:r>
              <a:rPr lang="en-US" sz="1600" b="1" dirty="0"/>
              <a:t>Discount vs Profit %</a:t>
            </a:r>
          </a:p>
          <a:p>
            <a:r>
              <a:rPr lang="en-US" sz="1600" b="1" dirty="0"/>
              <a:t>Insight:</a:t>
            </a:r>
            <a:r>
              <a:rPr lang="en-US" sz="1600" dirty="0"/>
              <a:t> Shows how discounts affect profit margins.</a:t>
            </a:r>
          </a:p>
          <a:p>
            <a:r>
              <a:rPr lang="en-US" sz="1600" b="1" dirty="0"/>
              <a:t>Business Value:</a:t>
            </a:r>
            <a:r>
              <a:rPr lang="en-US" sz="1600" dirty="0"/>
              <a:t> Helps review and adjust discount strategies for better profitability</a:t>
            </a:r>
            <a:r>
              <a:rPr lang="en-US" sz="1600" dirty="0" smtClean="0"/>
              <a:t>.</a:t>
            </a:r>
          </a:p>
          <a:p>
            <a:r>
              <a:rPr lang="en-US" sz="1600" b="1" dirty="0" smtClean="0"/>
              <a:t>Visuals:</a:t>
            </a:r>
            <a:r>
              <a:rPr lang="en-US" sz="1600" dirty="0" smtClean="0"/>
              <a:t> Combo Chart 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" y="1392938"/>
            <a:ext cx="11804904" cy="484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75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/>
          <p:cNvSpPr txBox="1">
            <a:spLocks/>
          </p:cNvSpPr>
          <p:nvPr/>
        </p:nvSpPr>
        <p:spPr>
          <a:xfrm>
            <a:off x="1837944" y="0"/>
            <a:ext cx="7306056" cy="548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kern="0" dirty="0" smtClean="0">
                <a:solidFill>
                  <a:schemeClr val="bg1"/>
                </a:solidFill>
              </a:rPr>
              <a:t>Cohort  Analysis Based on Retention Trends </a:t>
            </a:r>
            <a:endParaRPr lang="en-US" sz="2400" kern="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853268"/>
            <a:ext cx="11942064" cy="3503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The majority of customers across all cohorts are </a:t>
            </a:r>
            <a:r>
              <a:rPr lang="en-US" b="1" dirty="0"/>
              <a:t>one-time buyers</a:t>
            </a:r>
            <a:r>
              <a:rPr lang="en-US" dirty="0"/>
              <a:t>, with minimal repeat engagement observed month-on-month.</a:t>
            </a:r>
          </a:p>
          <a:p>
            <a:pPr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On average, </a:t>
            </a:r>
            <a:r>
              <a:rPr lang="en-US" b="1" dirty="0"/>
              <a:t>less than 10%</a:t>
            </a:r>
            <a:r>
              <a:rPr lang="en-US" dirty="0"/>
              <a:t> of customers return in any future month, and several cohorts recorded </a:t>
            </a:r>
            <a:r>
              <a:rPr lang="en-US" b="1" dirty="0"/>
              <a:t>0% retention</a:t>
            </a:r>
            <a:r>
              <a:rPr lang="en-US" dirty="0"/>
              <a:t>.</a:t>
            </a:r>
          </a:p>
          <a:p>
            <a:pPr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Only a </a:t>
            </a:r>
            <a:r>
              <a:rPr lang="en-US" b="1" dirty="0"/>
              <a:t>very small fraction (~0.04%)</a:t>
            </a:r>
            <a:r>
              <a:rPr lang="en-US" dirty="0"/>
              <a:t> of customers placed orders in multiple months, highlighting weak repeat behavior.</a:t>
            </a:r>
          </a:p>
          <a:p>
            <a:pPr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For those who do return, the </a:t>
            </a:r>
            <a:r>
              <a:rPr lang="en-US" b="1" dirty="0"/>
              <a:t>average months to repeat</a:t>
            </a:r>
            <a:r>
              <a:rPr lang="en-US" dirty="0"/>
              <a:t> ranges between </a:t>
            </a:r>
            <a:r>
              <a:rPr lang="en-US" b="1" dirty="0"/>
              <a:t>1 to 6 months</a:t>
            </a:r>
            <a:r>
              <a:rPr lang="en-US" dirty="0"/>
              <a:t>, indicating short-term retention.</a:t>
            </a:r>
          </a:p>
          <a:p>
            <a:pPr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Cohorts from </a:t>
            </a:r>
            <a:r>
              <a:rPr lang="en-US" b="1" dirty="0"/>
              <a:t>Feb–Mar 2022</a:t>
            </a:r>
            <a:r>
              <a:rPr lang="en-US" dirty="0"/>
              <a:t> showed </a:t>
            </a:r>
            <a:r>
              <a:rPr lang="en-US" b="1" dirty="0"/>
              <a:t>slightly better retention</a:t>
            </a:r>
            <a:r>
              <a:rPr lang="en-US" dirty="0"/>
              <a:t>, but absolute repeat numbers remained very low.</a:t>
            </a:r>
          </a:p>
          <a:p>
            <a:pPr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/>
              <a:t>Overall, the data reflects </a:t>
            </a:r>
            <a:r>
              <a:rPr lang="en-US" b="1" dirty="0"/>
              <a:t>low customer loyalty</a:t>
            </a:r>
            <a:r>
              <a:rPr lang="en-US" dirty="0"/>
              <a:t>, emphasizing the need for stronger </a:t>
            </a:r>
            <a:r>
              <a:rPr lang="en-US" b="1" dirty="0"/>
              <a:t>post-purchase engagement strategies</a:t>
            </a:r>
            <a:r>
              <a:rPr lang="en-US" dirty="0"/>
              <a:t>, such as personalized offers, feedback loops, and loyalty rewards.</a:t>
            </a:r>
          </a:p>
        </p:txBody>
      </p:sp>
    </p:spTree>
    <p:extLst>
      <p:ext uri="{BB962C8B-B14F-4D97-AF65-F5344CB8AC3E}">
        <p14:creationId xmlns:p14="http://schemas.microsoft.com/office/powerpoint/2010/main" val="24534546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/>
          <p:cNvSpPr txBox="1">
            <a:spLocks/>
          </p:cNvSpPr>
          <p:nvPr/>
        </p:nvSpPr>
        <p:spPr>
          <a:xfrm>
            <a:off x="2601310" y="0"/>
            <a:ext cx="5462752" cy="64839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kern="0" dirty="0" smtClean="0">
                <a:solidFill>
                  <a:schemeClr val="bg1"/>
                </a:solidFill>
              </a:rPr>
              <a:t>Table Column Description </a:t>
            </a:r>
            <a:endParaRPr lang="en-US" sz="2400" kern="0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402856"/>
              </p:ext>
            </p:extLst>
          </p:nvPr>
        </p:nvGraphicFramePr>
        <p:xfrm>
          <a:off x="109728" y="731520"/>
          <a:ext cx="11932920" cy="5272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6460"/>
                <a:gridCol w="5966460"/>
              </a:tblGrid>
              <a:tr h="395562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Cohort_Month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The month in which a customer made their </a:t>
                      </a:r>
                      <a:r>
                        <a:rPr lang="en-US" sz="1400" b="1" dirty="0" smtClean="0"/>
                        <a:t>first-ever purchase</a:t>
                      </a:r>
                      <a:r>
                        <a:rPr lang="en-US" sz="1400" dirty="0" smtClean="0"/>
                        <a:t>. Used to group customers into cohorts.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Cohort_Customers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 number of </a:t>
                      </a:r>
                      <a:r>
                        <a:rPr lang="en-US" sz="1400" b="1" dirty="0" smtClean="0"/>
                        <a:t>new customers</a:t>
                      </a:r>
                      <a:r>
                        <a:rPr lang="en-US" sz="1400" dirty="0" smtClean="0"/>
                        <a:t> acquired in that cohort month (i.e., first-time buyers in that month).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Repeat_Customers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Number of customers from the cohort who made </a:t>
                      </a:r>
                      <a:r>
                        <a:rPr lang="en-US" sz="1400" b="1" dirty="0" smtClean="0"/>
                        <a:t>at least one additional purchase</a:t>
                      </a:r>
                      <a:r>
                        <a:rPr lang="en-US" sz="1400" dirty="0" smtClean="0"/>
                        <a:t> in any </a:t>
                      </a:r>
                      <a:r>
                        <a:rPr lang="en-US" sz="1400" b="1" dirty="0" smtClean="0"/>
                        <a:t>later month</a:t>
                      </a:r>
                      <a:r>
                        <a:rPr lang="en-US" sz="1400" dirty="0" smtClean="0"/>
                        <a:t>.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Retention_Rate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Percentage of cohort customers who </a:t>
                      </a:r>
                      <a:r>
                        <a:rPr lang="en-US" sz="1400" b="1" dirty="0" smtClean="0"/>
                        <a:t>returned and made repeat purchases</a:t>
                      </a:r>
                      <a:r>
                        <a:rPr lang="en-US" sz="1400" dirty="0" smtClean="0"/>
                        <a:t> in future months. Formula: (</a:t>
                      </a:r>
                      <a:r>
                        <a:rPr lang="en-US" sz="1400" dirty="0" err="1" smtClean="0"/>
                        <a:t>Repeat_Customers</a:t>
                      </a:r>
                      <a:r>
                        <a:rPr lang="en-US" sz="1400" dirty="0" smtClean="0"/>
                        <a:t> / </a:t>
                      </a:r>
                      <a:r>
                        <a:rPr lang="en-US" sz="1400" dirty="0" err="1" smtClean="0"/>
                        <a:t>Cohort_Customers</a:t>
                      </a:r>
                      <a:r>
                        <a:rPr lang="en-US" sz="1400" dirty="0" smtClean="0"/>
                        <a:t>) * 100.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 err="1" smtClean="0">
                          <a:solidFill>
                            <a:schemeClr val="tx1"/>
                          </a:solidFill>
                        </a:rPr>
                        <a:t>Avg_Months_To_Repeat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The average number of months it took repeat customers to place their next order after their first purchase.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 err="1" smtClean="0"/>
                        <a:t>Total_Orders_Cohort_Customers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Total number of orders placed by cohort customers in their first month of purchase (Cohort Month).</a:t>
                      </a:r>
                      <a:endParaRPr lang="en-US" sz="14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 err="1" smtClean="0"/>
                        <a:t>Total_Revenue_Cohort_Customers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Total revenue generated from orders placed by cohort customers during their cohort month.</a:t>
                      </a:r>
                      <a:endParaRPr lang="en-US" sz="14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 err="1" smtClean="0"/>
                        <a:t>Total_Orders_Repeat_Customers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Number of orders placed by repeat customers after their cohort month (i.e., in repeat months</a:t>
                      </a:r>
                      <a:endParaRPr lang="en-US" sz="14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 err="1" smtClean="0"/>
                        <a:t>Total_Revenue_Repeat_Customers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Total revenue generated from repeat purchases by cohort customers after their cohort month</a:t>
                      </a:r>
                      <a:endParaRPr lang="en-US" sz="1400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1021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1193" y="74815"/>
            <a:ext cx="11779134" cy="80633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Technology Stack &amp; Tool Usage</a:t>
            </a:r>
            <a:endParaRPr lang="en-US" sz="4400" dirty="0"/>
          </a:p>
        </p:txBody>
      </p:sp>
      <p:sp>
        <p:nvSpPr>
          <p:cNvPr id="14" name="Rectangle 13"/>
          <p:cNvSpPr/>
          <p:nvPr/>
        </p:nvSpPr>
        <p:spPr>
          <a:xfrm>
            <a:off x="133004" y="1147155"/>
            <a:ext cx="11837323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 smtClean="0"/>
              <a:t>Excel</a:t>
            </a: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Used for initial data cleaning and </a:t>
            </a:r>
            <a:r>
              <a:rPr lang="en-US" sz="1600" dirty="0" smtClean="0"/>
              <a:t>formatting.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 smtClean="0"/>
          </a:p>
          <a:p>
            <a:r>
              <a:rPr lang="en-US" b="1" u="sng" dirty="0" smtClean="0"/>
              <a:t> </a:t>
            </a:r>
            <a:r>
              <a:rPr lang="en-US" b="1" u="sng" dirty="0"/>
              <a:t>SQL (Structured Query Language</a:t>
            </a:r>
            <a:r>
              <a:rPr lang="en-US" sz="1600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Imported and connected raw data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Handled data transformation, filtering, joining, and </a:t>
            </a:r>
            <a:r>
              <a:rPr lang="en-US" sz="1600" dirty="0" smtClean="0"/>
              <a:t>aggregation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Identified </a:t>
            </a:r>
            <a:r>
              <a:rPr lang="en-US" sz="1600" dirty="0"/>
              <a:t>and resolved data discrepancies and </a:t>
            </a:r>
            <a:r>
              <a:rPr lang="en-US" sz="1600" dirty="0" smtClean="0"/>
              <a:t>inconsistencies.</a:t>
            </a:r>
          </a:p>
          <a:p>
            <a:endParaRPr lang="en-US" sz="1600" dirty="0" smtClean="0"/>
          </a:p>
          <a:p>
            <a:r>
              <a:rPr lang="en-US" b="1" u="sng" dirty="0" smtClean="0"/>
              <a:t>Power </a:t>
            </a:r>
            <a:r>
              <a:rPr lang="en-US" b="1" u="sng" dirty="0"/>
              <a:t>BI Desktop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Created interactive dashboards and 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Visualized KPIs, sales trends, product/category performance, and customer </a:t>
            </a:r>
            <a:r>
              <a:rPr lang="en-US" sz="1600" dirty="0" smtClean="0"/>
              <a:t>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Enabled </a:t>
            </a:r>
            <a:r>
              <a:rPr lang="en-US" sz="1600" dirty="0"/>
              <a:t>user-friendly views for exploring data </a:t>
            </a:r>
            <a:r>
              <a:rPr lang="en-US" sz="1600" dirty="0" smtClean="0"/>
              <a:t>patterns</a:t>
            </a:r>
          </a:p>
          <a:p>
            <a:endParaRPr lang="en-US" sz="1600" b="1" dirty="0"/>
          </a:p>
        </p:txBody>
      </p:sp>
      <p:sp>
        <p:nvSpPr>
          <p:cNvPr id="2" name="Rectangle 1"/>
          <p:cNvSpPr/>
          <p:nvPr/>
        </p:nvSpPr>
        <p:spPr>
          <a:xfrm>
            <a:off x="191193" y="4333716"/>
            <a:ext cx="1200080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/>
              <a:t>PowerPoint (PPT)</a:t>
            </a:r>
          </a:p>
          <a:p>
            <a:endParaRPr lang="en-US" b="1" u="sng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Documented business context, problem statement, and key findings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Presented insights, analysis outcomes, and strategic recommendations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Final </a:t>
            </a:r>
            <a:r>
              <a:rPr lang="en-US" dirty="0" smtClean="0"/>
              <a:t>deliverable.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45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315"/>
          <a:stretch/>
        </p:blipFill>
        <p:spPr>
          <a:xfrm>
            <a:off x="118872" y="182880"/>
            <a:ext cx="11905488" cy="611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0876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/>
          <p:cNvSpPr txBox="1">
            <a:spLocks/>
          </p:cNvSpPr>
          <p:nvPr/>
        </p:nvSpPr>
        <p:spPr>
          <a:xfrm>
            <a:off x="3665482" y="1"/>
            <a:ext cx="3342290" cy="5303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kern="0" dirty="0" smtClean="0">
                <a:solidFill>
                  <a:schemeClr val="bg1"/>
                </a:solidFill>
              </a:rPr>
              <a:t>Observations </a:t>
            </a:r>
            <a:endParaRPr lang="en-US" sz="2400" kern="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71263"/>
            <a:ext cx="12192000" cy="5175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1600" b="1" dirty="0"/>
              <a:t>Low Retention Rate Overall</a:t>
            </a:r>
            <a:endParaRPr lang="en-US" sz="1600" dirty="0"/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Most cohorts have </a:t>
            </a:r>
            <a:r>
              <a:rPr lang="en-US" sz="1600" b="1" dirty="0"/>
              <a:t>0% to 9% retention</a:t>
            </a:r>
            <a:r>
              <a:rPr lang="en-US" sz="1600" dirty="0"/>
              <a:t>, indicating very few customers return to purchase again.</a:t>
            </a:r>
          </a:p>
          <a:p>
            <a:pPr>
              <a:buFont typeface="+mj-lt"/>
              <a:buAutoNum type="arabicPeriod"/>
            </a:pPr>
            <a:r>
              <a:rPr lang="en-US" sz="1600" b="1" dirty="0"/>
              <a:t>Initial Repeat Purchase Delay</a:t>
            </a:r>
            <a:endParaRPr lang="en-US" sz="1600" dirty="0"/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For repeaters, the </a:t>
            </a:r>
            <a:r>
              <a:rPr lang="en-US" sz="1600" b="1" dirty="0"/>
              <a:t>average time to repeat</a:t>
            </a:r>
            <a:r>
              <a:rPr lang="en-US" sz="1600" dirty="0"/>
              <a:t> ranges between </a:t>
            </a:r>
            <a:r>
              <a:rPr lang="en-US" sz="1600" b="1" dirty="0"/>
              <a:t>1 to 11 months</a:t>
            </a:r>
            <a:r>
              <a:rPr lang="en-US" sz="1600" dirty="0"/>
              <a:t>, suggesting delayed repeat behavior.</a:t>
            </a:r>
          </a:p>
          <a:p>
            <a:pPr>
              <a:buFont typeface="+mj-lt"/>
              <a:buAutoNum type="arabicPeriod"/>
            </a:pPr>
            <a:r>
              <a:rPr lang="en-US" sz="1600" b="1" dirty="0"/>
              <a:t>Recent Cohorts Lack Repeat Orders</a:t>
            </a:r>
            <a:endParaRPr lang="en-US" sz="1600" dirty="0"/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Customers acquired after </a:t>
            </a:r>
            <a:r>
              <a:rPr lang="en-US" sz="1600" b="1" dirty="0"/>
              <a:t>May 2023</a:t>
            </a:r>
            <a:r>
              <a:rPr lang="en-US" sz="1600" dirty="0"/>
              <a:t> show </a:t>
            </a:r>
            <a:r>
              <a:rPr lang="en-US" sz="1600" b="1" dirty="0"/>
              <a:t>no repeat activity</a:t>
            </a:r>
            <a:r>
              <a:rPr lang="en-US" sz="1600" dirty="0"/>
              <a:t> yet, possibly due to insufficient time for repeat behavior.</a:t>
            </a:r>
          </a:p>
          <a:p>
            <a:pPr>
              <a:buFont typeface="+mj-lt"/>
              <a:buAutoNum type="arabicPeriod"/>
            </a:pPr>
            <a:r>
              <a:rPr lang="en-US" sz="1600" b="1" dirty="0"/>
              <a:t>Strong Revenue but Weak Retention</a:t>
            </a:r>
            <a:endParaRPr lang="en-US" sz="1600" dirty="0"/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Despite high initial revenue (e.g., </a:t>
            </a:r>
            <a:r>
              <a:rPr lang="en-US" sz="1600" b="1" dirty="0"/>
              <a:t>April 2022: ₹330K</a:t>
            </a:r>
            <a:r>
              <a:rPr lang="en-US" sz="1600" dirty="0"/>
              <a:t>, </a:t>
            </a:r>
            <a:r>
              <a:rPr lang="en-US" sz="1600" b="1" dirty="0"/>
              <a:t>May 2022: ₹1M+</a:t>
            </a:r>
            <a:r>
              <a:rPr lang="en-US" sz="1600" dirty="0"/>
              <a:t>), </a:t>
            </a:r>
            <a:r>
              <a:rPr lang="en-US" sz="1600" b="1" dirty="0"/>
              <a:t>repeat revenue is minimal</a:t>
            </a:r>
            <a:r>
              <a:rPr lang="en-US" sz="1600" dirty="0"/>
              <a:t>, showing one-time buying behavior.</a:t>
            </a:r>
          </a:p>
          <a:p>
            <a:pPr>
              <a:buFont typeface="+mj-lt"/>
              <a:buAutoNum type="arabicPeriod"/>
            </a:pPr>
            <a:r>
              <a:rPr lang="en-US" sz="1600" b="1" dirty="0"/>
              <a:t>Best Performing Cohorts for Retention</a:t>
            </a:r>
            <a:endParaRPr lang="en-US" sz="1600" dirty="0"/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March–June 2022 cohorts</a:t>
            </a:r>
            <a:r>
              <a:rPr lang="en-US" sz="1600" dirty="0"/>
              <a:t> show slightly better repeat behavior, with up to </a:t>
            </a:r>
            <a:r>
              <a:rPr lang="en-US" sz="1600" b="1" dirty="0"/>
              <a:t>48 repeat orders</a:t>
            </a:r>
            <a:r>
              <a:rPr lang="en-US" sz="1600" dirty="0"/>
              <a:t> and </a:t>
            </a:r>
            <a:r>
              <a:rPr lang="en-US" sz="1600" b="1" dirty="0"/>
              <a:t>retention ~9%</a:t>
            </a:r>
            <a:r>
              <a:rPr lang="en-US" sz="1600" dirty="0"/>
              <a:t>.</a:t>
            </a:r>
          </a:p>
          <a:p>
            <a:pPr>
              <a:buFont typeface="+mj-lt"/>
              <a:buAutoNum type="arabicPeriod"/>
            </a:pPr>
            <a:r>
              <a:rPr lang="en-US" sz="1600" b="1" dirty="0"/>
              <a:t>Majority Customers are One-Time Buyers</a:t>
            </a:r>
            <a:endParaRPr lang="en-US" sz="1600" dirty="0"/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Over </a:t>
            </a:r>
            <a:r>
              <a:rPr lang="en-US" sz="1600" b="1" dirty="0"/>
              <a:t>95% of customers</a:t>
            </a:r>
            <a:r>
              <a:rPr lang="en-US" sz="1600" dirty="0"/>
              <a:t> in almost all cohorts have not made a second purchase, a major gap for retention marketing.</a:t>
            </a:r>
          </a:p>
          <a:p>
            <a:pPr>
              <a:buFont typeface="+mj-lt"/>
              <a:buAutoNum type="arabicPeriod"/>
            </a:pPr>
            <a:r>
              <a:rPr lang="en-US" sz="1600" b="1" dirty="0"/>
              <a:t>High Drop-off Post First Order</a:t>
            </a:r>
            <a:endParaRPr lang="en-US" sz="1600" dirty="0"/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Even large cohorts like </a:t>
            </a:r>
            <a:r>
              <a:rPr lang="en-US" sz="1600" b="1" dirty="0"/>
              <a:t>Nov 2022 (5860 customers)</a:t>
            </a:r>
            <a:r>
              <a:rPr lang="en-US" sz="1600" dirty="0"/>
              <a:t> see only </a:t>
            </a:r>
            <a:r>
              <a:rPr lang="en-US" sz="1600" b="1" dirty="0"/>
              <a:t>5 repeat customers</a:t>
            </a:r>
            <a:r>
              <a:rPr lang="en-US" sz="1600" dirty="0"/>
              <a:t>, emphasizing a steep drop-off.</a:t>
            </a:r>
          </a:p>
          <a:p>
            <a:pPr>
              <a:buFont typeface="+mj-lt"/>
              <a:buAutoNum type="arabicPeriod"/>
            </a:pPr>
            <a:r>
              <a:rPr lang="en-US" sz="1600" b="1" dirty="0"/>
              <a:t>Revenue Opportunity in Repeat Buyers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Though small in number, repeat customers from </a:t>
            </a:r>
            <a:r>
              <a:rPr lang="en-US" sz="1600" b="1" dirty="0"/>
              <a:t>March &amp; May 2022</a:t>
            </a:r>
            <a:r>
              <a:rPr lang="en-US" sz="1600" dirty="0"/>
              <a:t> contributed </a:t>
            </a:r>
            <a:r>
              <a:rPr lang="en-US" sz="1600" b="1" dirty="0"/>
              <a:t>₹1K–₹5K+</a:t>
            </a:r>
            <a:r>
              <a:rPr lang="en-US" sz="1600" dirty="0"/>
              <a:t>, showing their potential value.</a:t>
            </a:r>
          </a:p>
        </p:txBody>
      </p:sp>
    </p:spTree>
    <p:extLst>
      <p:ext uri="{BB962C8B-B14F-4D97-AF65-F5344CB8AC3E}">
        <p14:creationId xmlns:p14="http://schemas.microsoft.com/office/powerpoint/2010/main" val="18475730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/>
          <p:cNvSpPr txBox="1">
            <a:spLocks/>
          </p:cNvSpPr>
          <p:nvPr/>
        </p:nvSpPr>
        <p:spPr>
          <a:xfrm>
            <a:off x="3685802" y="0"/>
            <a:ext cx="3342290" cy="5303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kern="0" dirty="0" smtClean="0">
                <a:solidFill>
                  <a:schemeClr val="bg1"/>
                </a:solidFill>
              </a:rPr>
              <a:t>Recommendations</a:t>
            </a:r>
            <a:endParaRPr lang="en-US" sz="2400" kern="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530352"/>
            <a:ext cx="12192000" cy="58934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en-US" sz="1580" b="1" dirty="0"/>
              <a:t>Focus on Improving Retention Rate (</a:t>
            </a:r>
            <a:r>
              <a:rPr lang="en-US" sz="1580" b="1" dirty="0" err="1"/>
              <a:t>avg</a:t>
            </a:r>
            <a:r>
              <a:rPr lang="en-US" sz="1580" b="1" dirty="0"/>
              <a:t> &lt; 10%)</a:t>
            </a:r>
            <a:r>
              <a:rPr lang="en-US" sz="1580" dirty="0"/>
              <a:t/>
            </a:r>
            <a:br>
              <a:rPr lang="en-US" sz="1580" dirty="0"/>
            </a:br>
            <a:r>
              <a:rPr lang="en-US" sz="1580" dirty="0"/>
              <a:t>Retention rates are generally low—develop engagement strategies like loyalty programs, personalized offers, or subscription models to retain customers beyond first </a:t>
            </a:r>
            <a:r>
              <a:rPr lang="en-US" sz="1580" dirty="0" smtClean="0"/>
              <a:t>purchase.</a:t>
            </a:r>
          </a:p>
          <a:p>
            <a:pPr>
              <a:spcAft>
                <a:spcPts val="500"/>
              </a:spcAft>
            </a:pPr>
            <a:r>
              <a:rPr lang="en-US" sz="1580" b="1" dirty="0"/>
              <a:t>Speed Up Repeat Purchases</a:t>
            </a:r>
            <a:r>
              <a:rPr lang="en-US" sz="1580" dirty="0"/>
              <a:t/>
            </a:r>
            <a:br>
              <a:rPr lang="en-US" sz="1580" dirty="0"/>
            </a:br>
            <a:r>
              <a:rPr lang="en-US" sz="1580" dirty="0"/>
              <a:t>Many customers take 4–11 months to repeat—introduce follow-up offers or reminders within the first 1–3 months to shorten this </a:t>
            </a:r>
            <a:r>
              <a:rPr lang="en-US" sz="1580" dirty="0" smtClean="0"/>
              <a:t>cycle.</a:t>
            </a:r>
          </a:p>
          <a:p>
            <a:pPr>
              <a:spcAft>
                <a:spcPts val="500"/>
              </a:spcAft>
            </a:pPr>
            <a:r>
              <a:rPr lang="en-US" sz="1580" b="1" dirty="0"/>
              <a:t>Target High Revenue-Generating Cohorts</a:t>
            </a:r>
            <a:r>
              <a:rPr lang="en-US" sz="1580" dirty="0"/>
              <a:t/>
            </a:r>
            <a:br>
              <a:rPr lang="en-US" sz="1580" dirty="0"/>
            </a:br>
            <a:r>
              <a:rPr lang="en-US" sz="1580" dirty="0" err="1"/>
              <a:t>Cohorts</a:t>
            </a:r>
            <a:r>
              <a:rPr lang="en-US" sz="1580" dirty="0"/>
              <a:t> like </a:t>
            </a:r>
            <a:r>
              <a:rPr lang="en-US" sz="1580" i="1" dirty="0"/>
              <a:t>2022-08</a:t>
            </a:r>
            <a:r>
              <a:rPr lang="en-US" sz="1580" dirty="0"/>
              <a:t>, </a:t>
            </a:r>
            <a:r>
              <a:rPr lang="en-US" sz="1580" i="1" dirty="0"/>
              <a:t>2022-11</a:t>
            </a:r>
            <a:r>
              <a:rPr lang="en-US" sz="1580" dirty="0"/>
              <a:t>, and </a:t>
            </a:r>
            <a:r>
              <a:rPr lang="en-US" sz="1580" i="1" dirty="0"/>
              <a:t>2022-12</a:t>
            </a:r>
            <a:r>
              <a:rPr lang="en-US" sz="1580" dirty="0"/>
              <a:t> contribute significantly to repeat revenue—analyze what worked well during those months and replicate those </a:t>
            </a:r>
            <a:r>
              <a:rPr lang="en-US" sz="1580" dirty="0" smtClean="0"/>
              <a:t>tactics.</a:t>
            </a:r>
          </a:p>
          <a:p>
            <a:pPr>
              <a:spcAft>
                <a:spcPts val="500"/>
              </a:spcAft>
            </a:pPr>
            <a:r>
              <a:rPr lang="en-US" sz="1580" b="1" dirty="0"/>
              <a:t>Upsell to Repeat Customers</a:t>
            </a:r>
            <a:r>
              <a:rPr lang="en-US" sz="1580" dirty="0"/>
              <a:t/>
            </a:r>
            <a:br>
              <a:rPr lang="en-US" sz="1580" dirty="0"/>
            </a:br>
            <a:r>
              <a:rPr lang="en-US" sz="1580" dirty="0"/>
              <a:t>Though small in number, repeat customers bring strong revenue (e.g., 463K in Nov-22, 2017K in Mar-23)—nurture them with premium products or exclusive </a:t>
            </a:r>
            <a:r>
              <a:rPr lang="en-US" sz="1580" dirty="0" smtClean="0"/>
              <a:t>deals.</a:t>
            </a:r>
          </a:p>
          <a:p>
            <a:pPr>
              <a:spcAft>
                <a:spcPts val="500"/>
              </a:spcAft>
            </a:pPr>
            <a:r>
              <a:rPr lang="en-US" sz="1580" b="1" dirty="0"/>
              <a:t>Understand Drop-off Cohorts</a:t>
            </a:r>
            <a:r>
              <a:rPr lang="en-US" sz="1580" dirty="0"/>
              <a:t/>
            </a:r>
            <a:br>
              <a:rPr lang="en-US" sz="1580" dirty="0"/>
            </a:br>
            <a:r>
              <a:rPr lang="en-US" sz="1580" dirty="0"/>
              <a:t>Several cohorts (e.g., </a:t>
            </a:r>
            <a:r>
              <a:rPr lang="en-US" sz="1580" i="1" dirty="0"/>
              <a:t>2023-05 to 2023-09</a:t>
            </a:r>
            <a:r>
              <a:rPr lang="en-US" sz="1580" dirty="0"/>
              <a:t>) show zero repeat customers—analyze churn reasons via feedback surveys or behavior </a:t>
            </a:r>
            <a:r>
              <a:rPr lang="en-US" sz="1580" dirty="0" smtClean="0"/>
              <a:t>tracking.</a:t>
            </a:r>
          </a:p>
          <a:p>
            <a:pPr>
              <a:spcAft>
                <a:spcPts val="500"/>
              </a:spcAft>
            </a:pPr>
            <a:r>
              <a:rPr lang="en-US" sz="1580" b="1" dirty="0"/>
              <a:t>Enhance Post-Purchase Experience</a:t>
            </a:r>
            <a:r>
              <a:rPr lang="en-US" sz="1580" dirty="0"/>
              <a:t/>
            </a:r>
            <a:br>
              <a:rPr lang="en-US" sz="1580" dirty="0"/>
            </a:br>
            <a:r>
              <a:rPr lang="en-US" sz="1580" dirty="0"/>
              <a:t>To encourage repeats, ensure timely delivery, support responsiveness, and clear communication </a:t>
            </a:r>
            <a:r>
              <a:rPr lang="en-US" sz="1580" dirty="0" smtClean="0"/>
              <a:t>post-purchase.</a:t>
            </a:r>
          </a:p>
          <a:p>
            <a:pPr>
              <a:spcAft>
                <a:spcPts val="500"/>
              </a:spcAft>
            </a:pPr>
            <a:r>
              <a:rPr lang="en-US" sz="1580" b="1" dirty="0"/>
              <a:t>Automate Re-engagement Campaigns</a:t>
            </a:r>
            <a:r>
              <a:rPr lang="en-US" sz="1580" dirty="0"/>
              <a:t/>
            </a:r>
            <a:br>
              <a:rPr lang="en-US" sz="1580" dirty="0"/>
            </a:br>
            <a:r>
              <a:rPr lang="en-US" sz="1580" dirty="0"/>
              <a:t>Use email/SMS automation to re-engage users after their first purchase, especially during the first 2 </a:t>
            </a:r>
            <a:r>
              <a:rPr lang="en-US" sz="1580" dirty="0" smtClean="0"/>
              <a:t>months.</a:t>
            </a:r>
          </a:p>
          <a:p>
            <a:r>
              <a:rPr lang="en-US" sz="1580" b="1" dirty="0"/>
              <a:t>Segment and Reward Loyal Customers</a:t>
            </a:r>
            <a:r>
              <a:rPr lang="en-US" sz="1580" dirty="0"/>
              <a:t/>
            </a:r>
            <a:br>
              <a:rPr lang="en-US" sz="1580" dirty="0"/>
            </a:br>
            <a:r>
              <a:rPr lang="en-US" sz="1580" dirty="0"/>
              <a:t>Identify top repeat buyers and offer them incentives (e.g., early access, loyalty tiers, or referral bonuses) to boost retention and </a:t>
            </a:r>
            <a:r>
              <a:rPr lang="en-US" sz="1580" dirty="0" smtClean="0"/>
              <a:t>advocacy.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70641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/>
          <p:cNvSpPr txBox="1">
            <a:spLocks/>
          </p:cNvSpPr>
          <p:nvPr/>
        </p:nvSpPr>
        <p:spPr>
          <a:xfrm>
            <a:off x="2487168" y="0"/>
            <a:ext cx="5879592" cy="548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kern="0" dirty="0" smtClean="0">
                <a:solidFill>
                  <a:schemeClr val="bg1"/>
                </a:solidFill>
              </a:rPr>
              <a:t>Customer Retention Cohort  Analysis </a:t>
            </a:r>
            <a:endParaRPr lang="en-US" sz="2400" kern="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83782"/>
            <a:ext cx="12192000" cy="1205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1600" dirty="0"/>
              <a:t>This </a:t>
            </a:r>
            <a:r>
              <a:rPr lang="en-US" sz="1600" dirty="0" smtClean="0"/>
              <a:t>Analysis shows </a:t>
            </a:r>
            <a:r>
              <a:rPr lang="en-US" sz="1600" dirty="0"/>
              <a:t>how many customers returned to make repeat purchases in the months following their first order.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Cohort Month</a:t>
            </a:r>
            <a:r>
              <a:rPr lang="en-US" sz="1600" dirty="0"/>
              <a:t> = the month when customers made their </a:t>
            </a:r>
            <a:r>
              <a:rPr lang="en-US" sz="1600" b="1" dirty="0"/>
              <a:t>first purchase</a:t>
            </a:r>
            <a:r>
              <a:rPr lang="en-US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Month_0</a:t>
            </a:r>
            <a:r>
              <a:rPr lang="en-US" sz="1600" dirty="0"/>
              <a:t> = number of </a:t>
            </a:r>
            <a:r>
              <a:rPr lang="en-US" sz="1600" b="1" dirty="0"/>
              <a:t>new customers</a:t>
            </a:r>
            <a:r>
              <a:rPr lang="en-US" sz="1600" dirty="0"/>
              <a:t> in that month.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Month_1 to Month_12</a:t>
            </a:r>
            <a:r>
              <a:rPr lang="en-US" sz="1600" dirty="0"/>
              <a:t> = how many of those customers returned in the following months.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2048246"/>
            <a:ext cx="12115800" cy="1482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b="1" u="sng" dirty="0" smtClean="0"/>
              <a:t>Conclusion 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smtClean="0"/>
              <a:t>Most </a:t>
            </a:r>
            <a:r>
              <a:rPr lang="en-US" sz="1600" dirty="0"/>
              <a:t>cohorts have </a:t>
            </a:r>
            <a:r>
              <a:rPr lang="en-US" sz="1600" b="1" dirty="0"/>
              <a:t>high customer acquisition in Month_0</a:t>
            </a:r>
            <a:r>
              <a:rPr lang="en-US" sz="1600" dirty="0"/>
              <a:t> but </a:t>
            </a:r>
            <a:r>
              <a:rPr lang="en-US" sz="1600" b="1" dirty="0"/>
              <a:t>very low return rates</a:t>
            </a:r>
            <a:r>
              <a:rPr lang="en-US" sz="1600" dirty="0"/>
              <a:t> in the following months.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For example, </a:t>
            </a:r>
            <a:r>
              <a:rPr lang="en-US" sz="1600" b="1" dirty="0"/>
              <a:t>July 2022</a:t>
            </a:r>
            <a:r>
              <a:rPr lang="en-US" sz="1600" dirty="0"/>
              <a:t> had </a:t>
            </a:r>
            <a:r>
              <a:rPr lang="en-US" sz="1600" b="1" dirty="0"/>
              <a:t>3425</a:t>
            </a:r>
            <a:r>
              <a:rPr lang="en-US" sz="1600" dirty="0"/>
              <a:t> new customers, but only </a:t>
            </a:r>
            <a:r>
              <a:rPr lang="en-US" sz="1600" b="1" dirty="0"/>
              <a:t>1–2</a:t>
            </a:r>
            <a:r>
              <a:rPr lang="en-US" sz="1600" dirty="0"/>
              <a:t> came back in later months.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Only a few cohorts (e.g., </a:t>
            </a:r>
            <a:r>
              <a:rPr lang="en-US" sz="1600" b="1" dirty="0"/>
              <a:t>May–August 2022</a:t>
            </a:r>
            <a:r>
              <a:rPr lang="en-US" sz="1600" dirty="0"/>
              <a:t>) show </a:t>
            </a:r>
            <a:r>
              <a:rPr lang="en-US" sz="1600" b="1" dirty="0"/>
              <a:t>slight retention</a:t>
            </a:r>
            <a:r>
              <a:rPr lang="en-US" sz="1600" dirty="0"/>
              <a:t> in later months (Month_5 to Month_12).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Recent cohorts (e.g., 2023–2024) don’t show returns yet, likely because not enough time has passed.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3625922"/>
            <a:ext cx="1091414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At</a:t>
            </a:r>
            <a:r>
              <a:rPr kumimoji="0" lang="en-US" alt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the end we can say </a:t>
            </a:r>
            <a:r>
              <a:rPr lang="en-US" altLang="en-US" sz="1600" dirty="0"/>
              <a:t>w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hile new customer acquisition is strong,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long-term retention is weak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 There’s a clear need to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improve customer loyalty and engagement strategies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927305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815495"/>
              </p:ext>
            </p:extLst>
          </p:nvPr>
        </p:nvGraphicFramePr>
        <p:xfrm>
          <a:off x="1108456" y="1112858"/>
          <a:ext cx="9599168" cy="40443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99584"/>
                <a:gridCol w="4799584"/>
              </a:tblGrid>
              <a:tr h="7641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Column Name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0933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dirty="0" err="1" smtClean="0"/>
                        <a:t>Cohort_Month</a:t>
                      </a:r>
                      <a:endParaRPr lang="en-US" sz="16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 smtClean="0"/>
                        <a:t>The month when a group of customers made their </a:t>
                      </a:r>
                      <a:r>
                        <a:rPr lang="en-US" sz="1600" b="1" dirty="0" smtClean="0"/>
                        <a:t>first-ever purchase</a:t>
                      </a:r>
                      <a:r>
                        <a:rPr lang="en-US" sz="1600" dirty="0" smtClean="0"/>
                        <a:t>.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</a:tr>
              <a:tr h="10933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Month_0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 smtClean="0"/>
                        <a:t>Number of </a:t>
                      </a:r>
                      <a:r>
                        <a:rPr lang="en-US" sz="1600" b="1" dirty="0" smtClean="0"/>
                        <a:t>new customers</a:t>
                      </a:r>
                      <a:r>
                        <a:rPr lang="en-US" sz="1600" dirty="0" smtClean="0"/>
                        <a:t> who purchased in their cohort month.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</a:tr>
              <a:tr h="10933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dirty="0" smtClean="0"/>
                        <a:t>Month_1 to Month_12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Number of </a:t>
                      </a:r>
                      <a:r>
                        <a:rPr lang="en-US" sz="1600" b="1" dirty="0" smtClean="0"/>
                        <a:t>repeat customers</a:t>
                      </a:r>
                      <a:r>
                        <a:rPr lang="en-US" sz="1600" dirty="0" smtClean="0"/>
                        <a:t> from that cohort who made a purchase </a:t>
                      </a:r>
                      <a:r>
                        <a:rPr lang="en-US" sz="1600" b="1" dirty="0" smtClean="0"/>
                        <a:t>in the 1st to 12th month after their first purchase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Subtitle 1"/>
          <p:cNvSpPr txBox="1">
            <a:spLocks/>
          </p:cNvSpPr>
          <p:nvPr/>
        </p:nvSpPr>
        <p:spPr>
          <a:xfrm>
            <a:off x="2601310" y="0"/>
            <a:ext cx="5462752" cy="64839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kern="0" dirty="0" smtClean="0">
                <a:solidFill>
                  <a:schemeClr val="bg1"/>
                </a:solidFill>
              </a:rPr>
              <a:t>Table Column Description </a:t>
            </a:r>
            <a:endParaRPr lang="en-US" sz="24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5270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62" y="727517"/>
            <a:ext cx="11910810" cy="5516466"/>
          </a:xfrm>
          <a:prstGeom prst="rect">
            <a:avLst/>
          </a:prstGeom>
        </p:spPr>
      </p:pic>
      <p:sp>
        <p:nvSpPr>
          <p:cNvPr id="4" name="Subtitle 1"/>
          <p:cNvSpPr txBox="1">
            <a:spLocks/>
          </p:cNvSpPr>
          <p:nvPr/>
        </p:nvSpPr>
        <p:spPr>
          <a:xfrm>
            <a:off x="3374136" y="0"/>
            <a:ext cx="3968496" cy="548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kern="0" dirty="0" smtClean="0">
                <a:solidFill>
                  <a:schemeClr val="bg1"/>
                </a:solidFill>
              </a:rPr>
              <a:t>Customer Retention</a:t>
            </a:r>
            <a:endParaRPr lang="en-US" sz="24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1996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/>
          <p:cNvSpPr txBox="1">
            <a:spLocks/>
          </p:cNvSpPr>
          <p:nvPr/>
        </p:nvSpPr>
        <p:spPr>
          <a:xfrm>
            <a:off x="3665482" y="1"/>
            <a:ext cx="3342290" cy="5303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kern="0" dirty="0" smtClean="0">
                <a:solidFill>
                  <a:schemeClr val="bg1"/>
                </a:solidFill>
              </a:rPr>
              <a:t>Observations </a:t>
            </a:r>
            <a:endParaRPr lang="en-US" sz="2400" kern="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785473"/>
            <a:ext cx="1212494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Month_0 shows </a:t>
            </a:r>
            <a:r>
              <a:rPr lang="en-US" sz="1600" b="1" dirty="0"/>
              <a:t>high customer acquisition</a:t>
            </a:r>
            <a:r>
              <a:rPr lang="en-US" sz="1600" dirty="0"/>
              <a:t>, especially from </a:t>
            </a:r>
            <a:r>
              <a:rPr lang="en-US" sz="1600" b="1" dirty="0"/>
              <a:t>2022-05 to 2023-03</a:t>
            </a:r>
            <a:r>
              <a:rPr lang="en-US" sz="1600" dirty="0"/>
              <a:t>.</a:t>
            </a:r>
          </a:p>
          <a:p>
            <a:pPr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Most cohorts have </a:t>
            </a:r>
            <a:r>
              <a:rPr lang="en-US" sz="1600" b="1" dirty="0"/>
              <a:t>zero or very low retention</a:t>
            </a:r>
            <a:r>
              <a:rPr lang="en-US" sz="1600" dirty="0"/>
              <a:t> in Month_1 and Month_2.</a:t>
            </a:r>
          </a:p>
          <a:p>
            <a:pPr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2022-05 cohort</a:t>
            </a:r>
            <a:r>
              <a:rPr lang="en-US" sz="1600" dirty="0"/>
              <a:t> shows the </a:t>
            </a:r>
            <a:r>
              <a:rPr lang="en-US" sz="1600" b="1" dirty="0"/>
              <a:t>best long-term retention</a:t>
            </a:r>
            <a:r>
              <a:rPr lang="en-US" sz="1600" dirty="0"/>
              <a:t> up to Month_12.</a:t>
            </a:r>
          </a:p>
          <a:p>
            <a:pPr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2022-10</a:t>
            </a:r>
            <a:r>
              <a:rPr lang="en-US" sz="1600" dirty="0"/>
              <a:t> and </a:t>
            </a:r>
            <a:r>
              <a:rPr lang="en-US" sz="1600" b="1" dirty="0"/>
              <a:t>2022-11 cohorts</a:t>
            </a:r>
            <a:r>
              <a:rPr lang="en-US" sz="1600" dirty="0"/>
              <a:t> show </a:t>
            </a:r>
            <a:r>
              <a:rPr lang="en-US" sz="1600" b="1" dirty="0"/>
              <a:t>consistent repeat purchases</a:t>
            </a:r>
            <a:r>
              <a:rPr lang="en-US" sz="1600" dirty="0"/>
              <a:t> across multiple months.</a:t>
            </a:r>
          </a:p>
          <a:p>
            <a:pPr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Some cohorts (like </a:t>
            </a:r>
            <a:r>
              <a:rPr lang="en-US" sz="1600" b="1" dirty="0"/>
              <a:t>2022-04</a:t>
            </a:r>
            <a:r>
              <a:rPr lang="en-US" sz="1600" dirty="0"/>
              <a:t>, </a:t>
            </a:r>
            <a:r>
              <a:rPr lang="en-US" sz="1600" b="1" dirty="0"/>
              <a:t>2022-09</a:t>
            </a:r>
            <a:r>
              <a:rPr lang="en-US" sz="1600" dirty="0"/>
              <a:t>, </a:t>
            </a:r>
            <a:r>
              <a:rPr lang="en-US" sz="1600" b="1" dirty="0"/>
              <a:t>2023-05</a:t>
            </a:r>
            <a:r>
              <a:rPr lang="en-US" sz="1600" dirty="0"/>
              <a:t>) have </a:t>
            </a:r>
            <a:r>
              <a:rPr lang="en-US" sz="1600" b="1" dirty="0"/>
              <a:t>no retention at all</a:t>
            </a:r>
            <a:r>
              <a:rPr lang="en-US" sz="1600" dirty="0"/>
              <a:t>.</a:t>
            </a:r>
          </a:p>
          <a:p>
            <a:pPr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Delayed repeat behavior</a:t>
            </a:r>
            <a:r>
              <a:rPr lang="en-US" sz="1600" dirty="0"/>
              <a:t> is seen in certain cohorts (e.g., customers return after 3–6 months).</a:t>
            </a:r>
          </a:p>
          <a:p>
            <a:pPr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Recent cohorts (2023 onwards) still need time to show a complete retention trend.</a:t>
            </a:r>
          </a:p>
        </p:txBody>
      </p:sp>
    </p:spTree>
    <p:extLst>
      <p:ext uri="{BB962C8B-B14F-4D97-AF65-F5344CB8AC3E}">
        <p14:creationId xmlns:p14="http://schemas.microsoft.com/office/powerpoint/2010/main" val="11044056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/>
          <p:cNvSpPr txBox="1">
            <a:spLocks/>
          </p:cNvSpPr>
          <p:nvPr/>
        </p:nvSpPr>
        <p:spPr>
          <a:xfrm>
            <a:off x="3685802" y="0"/>
            <a:ext cx="3342290" cy="5303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kern="0" dirty="0" smtClean="0">
                <a:solidFill>
                  <a:schemeClr val="bg1"/>
                </a:solidFill>
              </a:rPr>
              <a:t>Recommendations</a:t>
            </a:r>
            <a:endParaRPr lang="en-US" sz="2400" kern="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33984"/>
            <a:ext cx="12192000" cy="379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en-US" sz="1600" b="1" dirty="0" smtClean="0"/>
              <a:t>1.Improve </a:t>
            </a:r>
            <a:r>
              <a:rPr lang="en-US" sz="1600" b="1" dirty="0"/>
              <a:t>Customer Retention Post Month 1: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Most cohorts drop off immediately after Month_0, indicating poor early-stage retention—focus on onboarding, follow-up communication, and loyalty incentives in the first 30 </a:t>
            </a:r>
            <a:r>
              <a:rPr lang="en-US" sz="1600" dirty="0" smtClean="0"/>
              <a:t>days.</a:t>
            </a:r>
          </a:p>
          <a:p>
            <a:pPr>
              <a:spcAft>
                <a:spcPts val="500"/>
              </a:spcAft>
            </a:pPr>
            <a:r>
              <a:rPr lang="en-US" sz="1600" b="1" dirty="0" smtClean="0"/>
              <a:t>2.Leverage </a:t>
            </a:r>
            <a:r>
              <a:rPr lang="en-US" sz="1600" b="1" dirty="0"/>
              <a:t>High-Retention Cohorts (e.g., 2022-06 to 2022-10):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These cohorts show engagement up to Month 10–12—analyze what strategies, campaigns, or seasons contributed to better retention and replicate </a:t>
            </a:r>
            <a:r>
              <a:rPr lang="en-US" sz="1600" dirty="0" smtClean="0"/>
              <a:t>them.</a:t>
            </a:r>
          </a:p>
          <a:p>
            <a:pPr>
              <a:spcAft>
                <a:spcPts val="500"/>
              </a:spcAft>
            </a:pPr>
            <a:r>
              <a:rPr lang="en-US" sz="1600" b="1" dirty="0" smtClean="0"/>
              <a:t>3.Optimize </a:t>
            </a:r>
            <a:r>
              <a:rPr lang="en-US" sz="1600" b="1" dirty="0"/>
              <a:t>Re-Engagement Strategies: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Introduce targeted email/SMS campaigns, offers, or feedback requests to bring back users who drop off after the first or second </a:t>
            </a:r>
            <a:r>
              <a:rPr lang="en-US" sz="1600" dirty="0" smtClean="0"/>
              <a:t>month.</a:t>
            </a:r>
          </a:p>
          <a:p>
            <a:pPr>
              <a:spcAft>
                <a:spcPts val="500"/>
              </a:spcAft>
            </a:pPr>
            <a:r>
              <a:rPr lang="en-US" sz="1600" b="1" dirty="0" smtClean="0"/>
              <a:t>4.Strengthen </a:t>
            </a:r>
            <a:r>
              <a:rPr lang="en-US" sz="1600" b="1" dirty="0"/>
              <a:t>First Purchase Experience: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Since Month_0 is the only active period for most cohorts, ensure smooth product/service experience, fast delivery, and quality customer </a:t>
            </a:r>
            <a:r>
              <a:rPr lang="en-US" sz="1600" dirty="0" smtClean="0"/>
              <a:t>service.</a:t>
            </a:r>
          </a:p>
          <a:p>
            <a:r>
              <a:rPr lang="en-US" sz="1600" b="1" dirty="0" smtClean="0"/>
              <a:t>5.Implement </a:t>
            </a:r>
            <a:r>
              <a:rPr lang="en-US" sz="1600" b="1" dirty="0"/>
              <a:t>Loyalty Programs: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To improve multi-month engagement, introduce points-based systems or exclusive benefits for repeat users within the first 3 </a:t>
            </a:r>
            <a:r>
              <a:rPr lang="en-US" sz="1600" dirty="0" smtClean="0"/>
              <a:t>months.</a:t>
            </a:r>
          </a:p>
        </p:txBody>
      </p:sp>
    </p:spTree>
    <p:extLst>
      <p:ext uri="{BB962C8B-B14F-4D97-AF65-F5344CB8AC3E}">
        <p14:creationId xmlns:p14="http://schemas.microsoft.com/office/powerpoint/2010/main" val="39151459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773084" y="748145"/>
            <a:ext cx="5020887" cy="11804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Dashboard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410" y="2834640"/>
            <a:ext cx="2796720" cy="334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9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753" y="124691"/>
            <a:ext cx="4588626" cy="71489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Dashboard Menu </a:t>
            </a:r>
            <a:endParaRPr lang="en-US" sz="2400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004722"/>
              </p:ext>
            </p:extLst>
          </p:nvPr>
        </p:nvGraphicFramePr>
        <p:xfrm>
          <a:off x="99753" y="1160241"/>
          <a:ext cx="11296996" cy="4722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9190"/>
                <a:gridCol w="3216059"/>
                <a:gridCol w="2498629"/>
                <a:gridCol w="2863118"/>
              </a:tblGrid>
              <a:tr h="69165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FF0000"/>
                          </a:solidFill>
                        </a:rPr>
                        <a:t>Theme </a:t>
                      </a:r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FF0000"/>
                          </a:solidFill>
                        </a:rPr>
                        <a:t>Objective </a:t>
                      </a:r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FF0000"/>
                          </a:solidFill>
                        </a:rPr>
                        <a:t>Primary Stake Holder </a:t>
                      </a:r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FF0000"/>
                          </a:solidFill>
                        </a:rPr>
                        <a:t>Daily users</a:t>
                      </a:r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58650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Executive Overview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Show’s the company</a:t>
                      </a:r>
                      <a:r>
                        <a:rPr lang="en-US" sz="1600" baseline="0" dirty="0" smtClean="0"/>
                        <a:t> health at top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CEO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Company leadership</a:t>
                      </a:r>
                      <a:endParaRPr lang="en-US" sz="1600" dirty="0"/>
                    </a:p>
                  </a:txBody>
                  <a:tcPr/>
                </a:tc>
              </a:tr>
              <a:tr h="69165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Customer</a:t>
                      </a:r>
                      <a:r>
                        <a:rPr lang="en-US" sz="1600" baseline="0" dirty="0" smtClean="0"/>
                        <a:t> Engagement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 monitor and analyze customer engagement, satisfaction, and churn to improve retention and loyalty.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/>
                        <a:t>Marketing head, Customer experience head,</a:t>
                      </a:r>
                      <a:r>
                        <a:rPr lang="en-US" sz="1600" b="0" baseline="0" dirty="0" smtClean="0"/>
                        <a:t> CEO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Customer Success, Marketing Analysts, Product Managers, and Support Teams.</a:t>
                      </a:r>
                      <a:endParaRPr lang="en-US" sz="1600" dirty="0"/>
                    </a:p>
                  </a:txBody>
                  <a:tcPr/>
                </a:tc>
              </a:tr>
              <a:tr h="69165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Retail</a:t>
                      </a:r>
                      <a:r>
                        <a:rPr lang="en-US" sz="1600" baseline="0" dirty="0" smtClean="0"/>
                        <a:t> Store Intelligence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 analyze retail store performance through orders, revenue, discounts, and customer satisfaction.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Retail Head, Sales Director, and Regional Managers for strategic store-level decisions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Store Managers, Sales Analysts, and Operations Teams for daily performance tracking and actions</a:t>
                      </a:r>
                      <a:endParaRPr lang="en-US" sz="1600" dirty="0"/>
                    </a:p>
                  </a:txBody>
                  <a:tcPr/>
                </a:tc>
              </a:tr>
              <a:tr h="69165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Product</a:t>
                      </a:r>
                      <a:r>
                        <a:rPr lang="en-US" sz="1600" baseline="0" dirty="0" smtClean="0"/>
                        <a:t> Level Business Intelligence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 analyze product-level profitability, sales channel performance, and regional order trends.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Product Head, Finance Head, and E-commerce Director for strategic pricing and product decisions.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Product Managers, Sales Analysts, and Category Teams for daily profit and performance monitoring.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672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1229" y="58189"/>
            <a:ext cx="8512233" cy="814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ER - Diagram</a:t>
            </a:r>
            <a:endParaRPr lang="en-US" sz="4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047" y="1006418"/>
            <a:ext cx="6673891" cy="526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24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40" y="64008"/>
            <a:ext cx="11545911" cy="620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450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49" y="180521"/>
            <a:ext cx="11469701" cy="603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1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583186"/>
            <a:ext cx="12192000" cy="4973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en-US" sz="1600" b="1" dirty="0" smtClean="0"/>
              <a:t>1.Prioritize </a:t>
            </a:r>
            <a:r>
              <a:rPr lang="en-US" sz="1600" b="1" dirty="0"/>
              <a:t>Customer Satisfaction: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Despite revenue growth, satisfaction score dropped from 4.87 to 4.07. Immediate steps needed to identify service/product issues and improve customer experience</a:t>
            </a:r>
            <a:r>
              <a:rPr lang="en-US" sz="1600" dirty="0" smtClean="0"/>
              <a:t>.</a:t>
            </a:r>
          </a:p>
          <a:p>
            <a:pPr>
              <a:spcAft>
                <a:spcPts val="500"/>
              </a:spcAft>
            </a:pPr>
            <a:r>
              <a:rPr lang="en-US" sz="1600" b="1" dirty="0" smtClean="0"/>
              <a:t>2.Boost </a:t>
            </a:r>
            <a:r>
              <a:rPr lang="en-US" sz="1600" b="1" dirty="0"/>
              <a:t>Customer Acquisition Efforts: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Total customer count remains flat (~93K). </a:t>
            </a:r>
            <a:r>
              <a:rPr lang="en-US" sz="1600" b="1" dirty="0" smtClean="0"/>
              <a:t>:</a:t>
            </a:r>
            <a:r>
              <a:rPr lang="en-US" sz="1600" dirty="0"/>
              <a:t>Consider investing in marketing and outreach to tap into new segments or geographies.</a:t>
            </a:r>
          </a:p>
          <a:p>
            <a:pPr>
              <a:spcAft>
                <a:spcPts val="500"/>
              </a:spcAft>
            </a:pPr>
            <a:r>
              <a:rPr lang="en-US" sz="1600" b="1" dirty="0"/>
              <a:t>3.Leverage High-Performing Regions/Products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Identify and replicate success strategies from top-performing states or categories to underperforming </a:t>
            </a:r>
            <a:r>
              <a:rPr lang="en-US" sz="1600" dirty="0" smtClean="0"/>
              <a:t>areas.</a:t>
            </a:r>
          </a:p>
          <a:p>
            <a:pPr>
              <a:spcAft>
                <a:spcPts val="500"/>
              </a:spcAft>
            </a:pPr>
            <a:r>
              <a:rPr lang="en-US" sz="1600" b="1" dirty="0" smtClean="0"/>
              <a:t>4.Monitor </a:t>
            </a:r>
            <a:r>
              <a:rPr lang="en-US" sz="1600" b="1" dirty="0"/>
              <a:t>Monthly Fluctuations Closely: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Revenue shows seasonal dips. Strategize campaigns or promotions during low-performing months to maintain </a:t>
            </a:r>
            <a:r>
              <a:rPr lang="en-US" sz="1600" dirty="0" smtClean="0"/>
              <a:t>consistency.</a:t>
            </a:r>
          </a:p>
          <a:p>
            <a:pPr>
              <a:spcAft>
                <a:spcPts val="500"/>
              </a:spcAft>
            </a:pPr>
            <a:r>
              <a:rPr lang="en-US" sz="1600" b="1" dirty="0" smtClean="0"/>
              <a:t>5.Optimize </a:t>
            </a:r>
            <a:r>
              <a:rPr lang="en-US" sz="1600" b="1" dirty="0"/>
              <a:t>for Retention Over Volume: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While orders increased, stagnant customer base suggests repeat purchases. Focus on loyalty programs and post-sale </a:t>
            </a:r>
            <a:r>
              <a:rPr lang="en-US" sz="1600" dirty="0" smtClean="0"/>
              <a:t>engagement.</a:t>
            </a:r>
          </a:p>
          <a:p>
            <a:pPr>
              <a:spcAft>
                <a:spcPts val="500"/>
              </a:spcAft>
            </a:pPr>
            <a:r>
              <a:rPr lang="en-US" sz="1600" b="1" dirty="0" smtClean="0"/>
              <a:t>6.Align </a:t>
            </a:r>
            <a:r>
              <a:rPr lang="en-US" sz="1600" b="1" dirty="0"/>
              <a:t>KPIs Across Teams: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Ensure sales, marketing, and support teams align goals with executive KPIs—Revenue, Orders, Satisfaction, and Customer </a:t>
            </a:r>
            <a:r>
              <a:rPr lang="en-US" sz="1600" dirty="0" smtClean="0"/>
              <a:t>Base.</a:t>
            </a:r>
          </a:p>
          <a:p>
            <a:pPr>
              <a:spcAft>
                <a:spcPts val="500"/>
              </a:spcAft>
            </a:pPr>
            <a:r>
              <a:rPr lang="en-US" sz="1600" b="1" dirty="0" smtClean="0"/>
              <a:t>7.Implement </a:t>
            </a:r>
            <a:r>
              <a:rPr lang="en-US" sz="1600" b="1" dirty="0"/>
              <a:t>Real-time Alerts: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Set up alerts for drastic dips in satisfaction or revenue to allow quick executive-level </a:t>
            </a:r>
            <a:r>
              <a:rPr lang="en-US" sz="1600" dirty="0" smtClean="0"/>
              <a:t>interventions.</a:t>
            </a:r>
          </a:p>
          <a:p>
            <a:r>
              <a:rPr lang="en-US" sz="1600" b="1" dirty="0" smtClean="0"/>
              <a:t>8.Explore </a:t>
            </a:r>
            <a:r>
              <a:rPr lang="en-US" sz="1600" b="1" dirty="0"/>
              <a:t>Automation/Operational Efficiencies: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Given rising orders and revenue, assess current capacity. Consider automation or hiring to ensure scalability without compromising service </a:t>
            </a:r>
            <a:r>
              <a:rPr lang="en-US" sz="1600" dirty="0" smtClean="0"/>
              <a:t>quality.</a:t>
            </a:r>
            <a:endParaRPr lang="en-US" sz="1600" dirty="0"/>
          </a:p>
        </p:txBody>
      </p:sp>
      <p:sp>
        <p:nvSpPr>
          <p:cNvPr id="4" name="Subtitle 1"/>
          <p:cNvSpPr txBox="1">
            <a:spLocks/>
          </p:cNvSpPr>
          <p:nvPr/>
        </p:nvSpPr>
        <p:spPr>
          <a:xfrm>
            <a:off x="3685802" y="0"/>
            <a:ext cx="3342290" cy="5303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kern="0" dirty="0" smtClean="0">
                <a:solidFill>
                  <a:schemeClr val="bg1"/>
                </a:solidFill>
              </a:rPr>
              <a:t>Recommendations</a:t>
            </a:r>
            <a:endParaRPr lang="en-US" sz="24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9566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" y="218627"/>
            <a:ext cx="11802599" cy="605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5675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59" y="0"/>
            <a:ext cx="11441122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0058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"/>
          <p:cNvSpPr txBox="1">
            <a:spLocks/>
          </p:cNvSpPr>
          <p:nvPr/>
        </p:nvSpPr>
        <p:spPr>
          <a:xfrm>
            <a:off x="3665482" y="0"/>
            <a:ext cx="3342290" cy="5303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kern="0" dirty="0" smtClean="0">
                <a:solidFill>
                  <a:schemeClr val="bg1"/>
                </a:solidFill>
              </a:rPr>
              <a:t>Recommendations</a:t>
            </a:r>
            <a:endParaRPr lang="en-US" sz="2400" kern="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10215"/>
            <a:ext cx="12192000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en-US" sz="1600" b="1" dirty="0" smtClean="0"/>
              <a:t>1.Improve </a:t>
            </a:r>
            <a:r>
              <a:rPr lang="en-US" sz="1600" b="1" dirty="0"/>
              <a:t>Customer Retention: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If churn rate is high, identify reasons through feedback and take action to retain </a:t>
            </a:r>
            <a:r>
              <a:rPr lang="en-US" sz="1600" dirty="0" smtClean="0"/>
              <a:t>customers.</a:t>
            </a:r>
          </a:p>
          <a:p>
            <a:pPr>
              <a:spcAft>
                <a:spcPts val="500"/>
              </a:spcAft>
            </a:pPr>
            <a:r>
              <a:rPr lang="en-US" sz="1600" b="1" dirty="0" smtClean="0"/>
              <a:t>2.Focus </a:t>
            </a:r>
            <a:r>
              <a:rPr lang="en-US" sz="1600" b="1" dirty="0"/>
              <a:t>on Low Satisfaction Segments: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Target specific customer groups with low satisfaction scores to improve overall </a:t>
            </a:r>
            <a:r>
              <a:rPr lang="en-US" sz="1600" dirty="0" smtClean="0"/>
              <a:t>experience.</a:t>
            </a:r>
          </a:p>
          <a:p>
            <a:pPr>
              <a:spcAft>
                <a:spcPts val="500"/>
              </a:spcAft>
            </a:pPr>
            <a:r>
              <a:rPr lang="en-US" sz="1600" b="1" dirty="0" smtClean="0"/>
              <a:t>3.Personalize </a:t>
            </a:r>
            <a:r>
              <a:rPr lang="en-US" sz="1600" b="1" dirty="0"/>
              <a:t>Engagement Campaigns: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Use insights from customer behavior to send more relevant offers and </a:t>
            </a:r>
            <a:r>
              <a:rPr lang="en-US" sz="1600" dirty="0" smtClean="0"/>
              <a:t>messages.</a:t>
            </a:r>
          </a:p>
          <a:p>
            <a:pPr>
              <a:spcAft>
                <a:spcPts val="500"/>
              </a:spcAft>
            </a:pPr>
            <a:r>
              <a:rPr lang="en-US" sz="1600" b="1" dirty="0" smtClean="0"/>
              <a:t>4.Track </a:t>
            </a:r>
            <a:r>
              <a:rPr lang="en-US" sz="1600" b="1" dirty="0"/>
              <a:t>and Act on Churn Trends: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Monitor patterns in churn by region or product and address root causes </a:t>
            </a:r>
            <a:r>
              <a:rPr lang="en-US" sz="1600" dirty="0" smtClean="0"/>
              <a:t>early.</a:t>
            </a:r>
          </a:p>
          <a:p>
            <a:pPr>
              <a:spcAft>
                <a:spcPts val="500"/>
              </a:spcAft>
            </a:pPr>
            <a:r>
              <a:rPr lang="en-US" sz="1600" b="1" dirty="0" smtClean="0"/>
              <a:t>5.Promote </a:t>
            </a:r>
            <a:r>
              <a:rPr lang="en-US" sz="1600" b="1" dirty="0"/>
              <a:t>High-Contribution Customers: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Identify loyal, high-value customers and reward them through loyalty programs or exclusive </a:t>
            </a:r>
            <a:r>
              <a:rPr lang="en-US" sz="1600" dirty="0" smtClean="0"/>
              <a:t>benefits.</a:t>
            </a:r>
          </a:p>
          <a:p>
            <a:pPr>
              <a:spcAft>
                <a:spcPts val="500"/>
              </a:spcAft>
            </a:pPr>
            <a:r>
              <a:rPr lang="en-US" sz="1600" b="1" dirty="0" smtClean="0"/>
              <a:t>6.Enhance </a:t>
            </a:r>
            <a:r>
              <a:rPr lang="en-US" sz="1600" b="1" dirty="0"/>
              <a:t>Communication Channels: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Improve customer touchpoints (email, chat, calls) based on engagement </a:t>
            </a:r>
            <a:r>
              <a:rPr lang="en-US" sz="1600" dirty="0" smtClean="0"/>
              <a:t>metrics.</a:t>
            </a:r>
          </a:p>
          <a:p>
            <a:r>
              <a:rPr lang="en-US" sz="1600" b="1" dirty="0" smtClean="0"/>
              <a:t>7.Use </a:t>
            </a:r>
            <a:r>
              <a:rPr lang="en-US" sz="1600" b="1" dirty="0"/>
              <a:t>Dashboard Regularly for Actionable Insights: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Encourage daily users (support, marketing, product) to monitor KPIs and take quick </a:t>
            </a:r>
            <a:r>
              <a:rPr lang="en-US" sz="1600" dirty="0" smtClean="0"/>
              <a:t>action.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510047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34" y="142416"/>
            <a:ext cx="11517332" cy="617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785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/>
          <p:cNvSpPr txBox="1">
            <a:spLocks/>
          </p:cNvSpPr>
          <p:nvPr/>
        </p:nvSpPr>
        <p:spPr>
          <a:xfrm>
            <a:off x="3665482" y="0"/>
            <a:ext cx="3342290" cy="5303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kern="0" dirty="0" smtClean="0">
                <a:solidFill>
                  <a:schemeClr val="bg1"/>
                </a:solidFill>
              </a:rPr>
              <a:t>Recommendations</a:t>
            </a:r>
            <a:endParaRPr lang="en-US" sz="2400" kern="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72592"/>
            <a:ext cx="12120880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en-US" sz="1600" b="1" dirty="0" smtClean="0"/>
              <a:t>1.Increase </a:t>
            </a:r>
            <a:r>
              <a:rPr lang="en-US" sz="1600" b="1" dirty="0"/>
              <a:t>Repeated </a:t>
            </a:r>
            <a:r>
              <a:rPr lang="en-US" sz="1600" b="1" dirty="0" smtClean="0"/>
              <a:t>Customers: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With only 35 repeat customers out of 93K </a:t>
            </a:r>
            <a:r>
              <a:rPr lang="en-US" sz="1600" dirty="0" smtClean="0"/>
              <a:t>orders, focus on </a:t>
            </a:r>
            <a:r>
              <a:rPr lang="en-US" sz="1600" dirty="0"/>
              <a:t>loyalty programs or personalized offers</a:t>
            </a:r>
            <a:r>
              <a:rPr lang="en-US" sz="1600" dirty="0" smtClean="0"/>
              <a:t>.</a:t>
            </a:r>
          </a:p>
          <a:p>
            <a:pPr>
              <a:spcAft>
                <a:spcPts val="500"/>
              </a:spcAft>
            </a:pPr>
            <a:r>
              <a:rPr lang="en-US" sz="1600" b="1" dirty="0" smtClean="0"/>
              <a:t>2.Optimize </a:t>
            </a:r>
            <a:r>
              <a:rPr lang="en-US" sz="1600" b="1" dirty="0"/>
              <a:t>Regional Strategies: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West region dominates with ~68% orders—explore growth opportunities in underperforming </a:t>
            </a:r>
            <a:r>
              <a:rPr lang="en-US" sz="1600" dirty="0" smtClean="0"/>
              <a:t>regions.</a:t>
            </a:r>
          </a:p>
          <a:p>
            <a:pPr>
              <a:spcAft>
                <a:spcPts val="500"/>
              </a:spcAft>
            </a:pPr>
            <a:r>
              <a:rPr lang="en-US" sz="1600" b="1" dirty="0" smtClean="0"/>
              <a:t>3.Improve </a:t>
            </a:r>
            <a:r>
              <a:rPr lang="en-US" sz="1600" b="1" dirty="0"/>
              <a:t>Average Bill Value in Low-Revenue States: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States like West Bengal and Haryana show low revenue—run targeted upselling or bundling </a:t>
            </a:r>
            <a:r>
              <a:rPr lang="en-US" sz="1600" dirty="0" smtClean="0"/>
              <a:t>strategies.</a:t>
            </a:r>
          </a:p>
          <a:p>
            <a:pPr>
              <a:spcAft>
                <a:spcPts val="500"/>
              </a:spcAft>
            </a:pPr>
            <a:r>
              <a:rPr lang="en-US" sz="1600" b="1" dirty="0" smtClean="0"/>
              <a:t>4.Evaluate </a:t>
            </a:r>
            <a:r>
              <a:rPr lang="en-US" sz="1600" b="1" dirty="0"/>
              <a:t>Discount Impact: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Discounts peak in July-August; analyze if this correlates with increased orders or just reduced </a:t>
            </a:r>
            <a:r>
              <a:rPr lang="en-US" sz="1600" dirty="0" smtClean="0"/>
              <a:t>margins.</a:t>
            </a:r>
          </a:p>
          <a:p>
            <a:pPr>
              <a:spcAft>
                <a:spcPts val="500"/>
              </a:spcAft>
            </a:pPr>
            <a:r>
              <a:rPr lang="en-US" sz="1600" b="1" dirty="0" smtClean="0"/>
              <a:t>5.Boost </a:t>
            </a:r>
            <a:r>
              <a:rPr lang="en-US" sz="1600" b="1" dirty="0"/>
              <a:t>Satisfaction in Low-Revenue Stores: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Scatterplot shows stores with low satisfaction and low revenue—invest in customer service training and store </a:t>
            </a:r>
            <a:r>
              <a:rPr lang="en-US" sz="1600" dirty="0" smtClean="0"/>
              <a:t>experience.</a:t>
            </a:r>
          </a:p>
          <a:p>
            <a:pPr>
              <a:spcAft>
                <a:spcPts val="500"/>
              </a:spcAft>
            </a:pPr>
            <a:r>
              <a:rPr lang="en-US" sz="1600" b="1" dirty="0" smtClean="0"/>
              <a:t>6.Balance </a:t>
            </a:r>
            <a:r>
              <a:rPr lang="en-US" sz="1600" b="1" dirty="0"/>
              <a:t>Between Volume and Value: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Identify whether high revenue comes from more orders or higher bill per order, and align marketing </a:t>
            </a:r>
            <a:r>
              <a:rPr lang="en-US" sz="1600" dirty="0" smtClean="0"/>
              <a:t>accordingly.</a:t>
            </a:r>
          </a:p>
          <a:p>
            <a:r>
              <a:rPr lang="en-US" sz="1600" b="1" dirty="0" smtClean="0"/>
              <a:t>7.Standardize </a:t>
            </a:r>
            <a:r>
              <a:rPr lang="en-US" sz="1600" b="1" dirty="0"/>
              <a:t>High-Performing Practices: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Study top-performing states/stores and replicate successful tactics in lower-performing </a:t>
            </a:r>
            <a:r>
              <a:rPr lang="en-US" sz="1600" dirty="0" smtClean="0"/>
              <a:t>ones.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721190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7" y="71624"/>
            <a:ext cx="11536385" cy="617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51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/>
          <p:cNvSpPr txBox="1">
            <a:spLocks/>
          </p:cNvSpPr>
          <p:nvPr/>
        </p:nvSpPr>
        <p:spPr>
          <a:xfrm>
            <a:off x="3665482" y="0"/>
            <a:ext cx="3342290" cy="5303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kern="0" smtClean="0">
                <a:solidFill>
                  <a:schemeClr val="bg1"/>
                </a:solidFill>
              </a:rPr>
              <a:t>Recommendations</a:t>
            </a:r>
            <a:endParaRPr lang="en-US" sz="2400" kern="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54596"/>
            <a:ext cx="12192000" cy="4480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en-US" sz="1600" b="1" dirty="0" smtClean="0"/>
              <a:t>1.Focus </a:t>
            </a:r>
            <a:r>
              <a:rPr lang="en-US" sz="1600" b="1" dirty="0"/>
              <a:t>on High-Profit Categories: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Boost sales of top-performing categories like Home Appliances, Baby, and Toys &amp; Gifts through promotions and </a:t>
            </a:r>
            <a:r>
              <a:rPr lang="en-US" sz="1600" dirty="0" smtClean="0"/>
              <a:t>visibility.</a:t>
            </a:r>
          </a:p>
          <a:p>
            <a:pPr>
              <a:spcAft>
                <a:spcPts val="500"/>
              </a:spcAft>
            </a:pPr>
            <a:r>
              <a:rPr lang="en-US" sz="1600" b="1" dirty="0" smtClean="0"/>
              <a:t>2.Improve </a:t>
            </a:r>
            <a:r>
              <a:rPr lang="en-US" sz="1600" b="1" dirty="0"/>
              <a:t>Low-Profit Categories: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Re-evaluate pricing, marketing, or demand for underperforming categories like Construction Tools and </a:t>
            </a:r>
            <a:r>
              <a:rPr lang="en-US" sz="1600" dirty="0" smtClean="0"/>
              <a:t>Computers.</a:t>
            </a:r>
          </a:p>
          <a:p>
            <a:pPr>
              <a:spcAft>
                <a:spcPts val="500"/>
              </a:spcAft>
            </a:pPr>
            <a:r>
              <a:rPr lang="en-US" sz="1600" b="1" dirty="0" smtClean="0"/>
              <a:t>3.Leverage </a:t>
            </a:r>
            <a:r>
              <a:rPr lang="en-US" sz="1600" b="1" dirty="0"/>
              <a:t>Online Channel Dominance: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With ~88% sales online, enhance digital marketing and online user experience </a:t>
            </a:r>
            <a:r>
              <a:rPr lang="en-US" sz="1600" dirty="0" smtClean="0"/>
              <a:t>further.</a:t>
            </a:r>
          </a:p>
          <a:p>
            <a:pPr>
              <a:spcAft>
                <a:spcPts val="500"/>
              </a:spcAft>
            </a:pPr>
            <a:r>
              <a:rPr lang="en-US" sz="1600" b="1" dirty="0" smtClean="0"/>
              <a:t>4.Optimize </a:t>
            </a:r>
            <a:r>
              <a:rPr lang="en-US" sz="1600" b="1" dirty="0"/>
              <a:t>Discount Strategy: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Discounts peaked mid-year (June–August); assess whether they are driving profitable conversions or cutting into </a:t>
            </a:r>
            <a:r>
              <a:rPr lang="en-US" sz="1600" dirty="0" smtClean="0"/>
              <a:t>margins.</a:t>
            </a:r>
          </a:p>
          <a:p>
            <a:pPr>
              <a:spcAft>
                <a:spcPts val="500"/>
              </a:spcAft>
            </a:pPr>
            <a:r>
              <a:rPr lang="en-US" sz="1600" b="1" dirty="0" smtClean="0"/>
              <a:t>5.Target </a:t>
            </a:r>
            <a:r>
              <a:rPr lang="en-US" sz="1600" b="1" dirty="0"/>
              <a:t>High-Value Regions: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North region shows highest average order value—explore region-specific marketing to increase profits in other </a:t>
            </a:r>
            <a:r>
              <a:rPr lang="en-US" sz="1600" dirty="0" smtClean="0"/>
              <a:t>regions.</a:t>
            </a:r>
          </a:p>
          <a:p>
            <a:pPr>
              <a:spcAft>
                <a:spcPts val="500"/>
              </a:spcAft>
            </a:pPr>
            <a:r>
              <a:rPr lang="en-US" sz="1600" b="1" dirty="0" smtClean="0"/>
              <a:t>6.Address </a:t>
            </a:r>
            <a:r>
              <a:rPr lang="en-US" sz="1600" b="1" dirty="0"/>
              <a:t>Moderate Satisfaction Score: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A satisfaction score of 3.91 indicates room for </a:t>
            </a:r>
            <a:r>
              <a:rPr lang="en-US" sz="1600" dirty="0" smtClean="0"/>
              <a:t>improvement </a:t>
            </a:r>
            <a:r>
              <a:rPr lang="en-US" sz="1600" dirty="0"/>
              <a:t>in customer experience or product </a:t>
            </a:r>
            <a:r>
              <a:rPr lang="en-US" sz="1600" dirty="0" smtClean="0"/>
              <a:t>quality.</a:t>
            </a:r>
          </a:p>
          <a:p>
            <a:pPr>
              <a:spcAft>
                <a:spcPts val="500"/>
              </a:spcAft>
            </a:pPr>
            <a:r>
              <a:rPr lang="en-US" sz="1600" b="1" dirty="0" smtClean="0"/>
              <a:t>7.Analyze </a:t>
            </a:r>
            <a:r>
              <a:rPr lang="en-US" sz="1600" b="1" dirty="0"/>
              <a:t>MRP vs Profit Outliers: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Investigate products with high MRP but low profit margins for pricing or cost </a:t>
            </a:r>
            <a:r>
              <a:rPr lang="en-US" sz="1600" dirty="0" smtClean="0"/>
              <a:t>improvements.</a:t>
            </a:r>
          </a:p>
          <a:p>
            <a:r>
              <a:rPr lang="en-US" sz="1600" b="1" dirty="0" smtClean="0"/>
              <a:t>8.Encourage </a:t>
            </a:r>
            <a:r>
              <a:rPr lang="en-US" sz="1600" b="1" dirty="0"/>
              <a:t>Cross-Selling &amp; Bundling: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Promote product combinations in high-profit categories to increase overall average order value</a:t>
            </a:r>
          </a:p>
        </p:txBody>
      </p:sp>
    </p:spTree>
    <p:extLst>
      <p:ext uri="{BB962C8B-B14F-4D97-AF65-F5344CB8AC3E}">
        <p14:creationId xmlns:p14="http://schemas.microsoft.com/office/powerpoint/2010/main" val="1133475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1316" y="74815"/>
            <a:ext cx="11654444" cy="72320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Relationship – Primary Key , Foreign Key</a:t>
            </a:r>
            <a:endParaRPr lang="en-US" sz="4400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384647"/>
              </p:ext>
            </p:extLst>
          </p:nvPr>
        </p:nvGraphicFramePr>
        <p:xfrm>
          <a:off x="1904538" y="1900073"/>
          <a:ext cx="9151389" cy="3200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3496"/>
                <a:gridCol w="2723496"/>
                <a:gridCol w="370439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Table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Primary Key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Foreign Key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Customer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CustId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Store Info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StoreId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Product Info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ProductId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Orders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OrderId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Customer_id</a:t>
                      </a:r>
                      <a:r>
                        <a:rPr lang="en-US" dirty="0" smtClean="0"/>
                        <a:t> → Customers, </a:t>
                      </a:r>
                      <a:r>
                        <a:rPr lang="en-US" dirty="0" err="1" smtClean="0"/>
                        <a:t>product_id</a:t>
                      </a:r>
                      <a:r>
                        <a:rPr lang="en-US" dirty="0" smtClean="0"/>
                        <a:t> → </a:t>
                      </a:r>
                      <a:r>
                        <a:rPr lang="en-US" dirty="0" err="1" smtClean="0"/>
                        <a:t>ProductInfo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Delivered_StoreID</a:t>
                      </a:r>
                      <a:r>
                        <a:rPr lang="en-US" dirty="0" smtClean="0"/>
                        <a:t> → </a:t>
                      </a:r>
                      <a:r>
                        <a:rPr lang="en-US" dirty="0" err="1" smtClean="0"/>
                        <a:t>StoresInfo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Order</a:t>
                      </a:r>
                      <a:r>
                        <a:rPr lang="en-US" baseline="0" dirty="0" smtClean="0"/>
                        <a:t> Payment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OrderId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Order_id</a:t>
                      </a:r>
                      <a:r>
                        <a:rPr lang="en-US" dirty="0" smtClean="0"/>
                        <a:t> → Orders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Order Review Rating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OrderId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Order_id</a:t>
                      </a:r>
                      <a:r>
                        <a:rPr lang="en-US" dirty="0" smtClean="0"/>
                        <a:t> → Orders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720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46"/>
          <p:cNvSpPr txBox="1">
            <a:spLocks noGrp="1"/>
          </p:cNvSpPr>
          <p:nvPr>
            <p:ph type="subTitle" idx="1"/>
          </p:nvPr>
        </p:nvSpPr>
        <p:spPr>
          <a:xfrm>
            <a:off x="2849000" y="2488624"/>
            <a:ext cx="64940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 fontScale="92500" lnSpcReduction="10000"/>
          </a:bodyPr>
          <a:lstStyle/>
          <a:p>
            <a:pPr marL="609585" indent="-457189"/>
            <a:r>
              <a:rPr lang="en-US" sz="64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65677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40574" y="648393"/>
            <a:ext cx="4522124" cy="10307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Description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651" y="3538270"/>
            <a:ext cx="3477509" cy="2591162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36753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ropic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39946</TotalTime>
  <Words>4388</Words>
  <Application>Microsoft Office PowerPoint</Application>
  <PresentationFormat>Widescreen</PresentationFormat>
  <Paragraphs>565</Paragraphs>
  <Slides>80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8" baseType="lpstr">
      <vt:lpstr>Aptos</vt:lpstr>
      <vt:lpstr>Arial</vt:lpstr>
      <vt:lpstr>Calibri</vt:lpstr>
      <vt:lpstr>Open Sans</vt:lpstr>
      <vt:lpstr>PT Sans Narrow</vt:lpstr>
      <vt:lpstr>Raleway</vt:lpstr>
      <vt:lpstr>Times New Roman</vt:lpstr>
      <vt:lpstr>Tropic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oorja gund</dc:creator>
  <cp:lastModifiedBy>DELL</cp:lastModifiedBy>
  <cp:revision>669</cp:revision>
  <dcterms:created xsi:type="dcterms:W3CDTF">2025-04-04T02:52:34Z</dcterms:created>
  <dcterms:modified xsi:type="dcterms:W3CDTF">2025-08-19T18:28:50Z</dcterms:modified>
</cp:coreProperties>
</file>